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notesSlides/notesSlide7.xml" ContentType="application/vnd.openxmlformats-officedocument.presentationml.notesSlide+xml"/>
  <Override PartName="/ppt/notesSlides/_rels/notesSlide7.xml.rels" ContentType="application/vnd.openxmlformats-package.relationships+xml"/>
  <Override PartName="/ppt/notesSlides/_rels/notesSlide8.xml.rels" ContentType="application/vnd.openxmlformats-package.relationships+xml"/>
  <Override PartName="/ppt/notesSlides/notesSlide8.xml" ContentType="application/vnd.openxmlformats-officedocument.presentationml.notesSlide+xml"/>
  <Override PartName="/ppt/slideMasters/slideMaster1.xml" ContentType="application/vnd.openxmlformats-officedocument.presentationml.slideMaster+xml"/>
  <Override PartName="/ppt/slideMasters/_rels/slideMaster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0.xml.rels" ContentType="application/vnd.openxmlformats-package.relationships+xml"/>
  <Override PartName="/ppt/slideLayouts/_rels/slideLayout5.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presProps.xml" ContentType="application/vnd.openxmlformats-officedocument.presentationml.presProps+xml"/>
  <Override PartName="/ppt/theme/theme1.xml" ContentType="application/vnd.openxmlformats-officedocument.theme+xml"/>
  <Override PartName="/ppt/theme/theme1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32.xml" ContentType="application/vnd.openxmlformats-officedocument.presentationml.slide+xml"/>
  <Override PartName="/ppt/slides/slide54.xml" ContentType="application/vnd.openxmlformats-officedocument.presentationml.slide+xml"/>
  <Override PartName="/ppt/slides/slide11.xml" ContentType="application/vnd.openxmlformats-officedocument.presentationml.slide+xml"/>
  <Override PartName="/ppt/slides/slide33.xml" ContentType="application/vnd.openxmlformats-officedocument.presentationml.slide+xml"/>
  <Override PartName="/ppt/slides/slide55.xml" ContentType="application/vnd.openxmlformats-officedocument.presentationml.slide+xml"/>
  <Override PartName="/ppt/slides/slide12.xml" ContentType="application/vnd.openxmlformats-officedocument.presentationml.slide+xml"/>
  <Override PartName="/ppt/slides/slide34.xml" ContentType="application/vnd.openxmlformats-officedocument.presentationml.slide+xml"/>
  <Override PartName="/ppt/slides/slide56.xml" ContentType="application/vnd.openxmlformats-officedocument.presentationml.slide+xml"/>
  <Override PartName="/ppt/slides/slide13.xml" ContentType="application/vnd.openxmlformats-officedocument.presentationml.slide+xml"/>
  <Override PartName="/ppt/slides/slide35.xml" ContentType="application/vnd.openxmlformats-officedocument.presentationml.slide+xml"/>
  <Override PartName="/ppt/slides/slide57.xml" ContentType="application/vnd.openxmlformats-officedocument.presentationml.slide+xml"/>
  <Override PartName="/ppt/slides/slide14.xml" ContentType="application/vnd.openxmlformats-officedocument.presentationml.slide+xml"/>
  <Override PartName="/ppt/slides/slide36.xml" ContentType="application/vnd.openxmlformats-officedocument.presentationml.slide+xml"/>
  <Override PartName="/ppt/slides/slide58.xml" ContentType="application/vnd.openxmlformats-officedocument.presentationml.slide+xml"/>
  <Override PartName="/ppt/slides/slide15.xml" ContentType="application/vnd.openxmlformats-officedocument.presentationml.slide+xml"/>
  <Override PartName="/ppt/slides/slide37.xml" ContentType="application/vnd.openxmlformats-officedocument.presentationml.slide+xml"/>
  <Override PartName="/ppt/slides/slide16.xml" ContentType="application/vnd.openxmlformats-officedocument.presentationml.slide+xml"/>
  <Override PartName="/ppt/slides/slide38.xml" ContentType="application/vnd.openxmlformats-officedocument.presentationml.slide+xml"/>
  <Override PartName="/ppt/slides/slide17.xml" ContentType="application/vnd.openxmlformats-officedocument.presentationml.slide+xml"/>
  <Override PartName="/ppt/slides/slide39.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42.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54.xml.rels" ContentType="application/vnd.openxmlformats-package.relationships+xml"/>
  <Override PartName="/ppt/slides/_rels/slide32.xml.rels" ContentType="application/vnd.openxmlformats-package.relationships+xml"/>
  <Override PartName="/ppt/slides/_rels/slide10.xml.rels" ContentType="application/vnd.openxmlformats-package.relationships+xml"/>
  <Override PartName="/ppt/slides/_rels/slide55.xml.rels" ContentType="application/vnd.openxmlformats-package.relationships+xml"/>
  <Override PartName="/ppt/slides/_rels/slide33.xml.rels" ContentType="application/vnd.openxmlformats-package.relationships+xml"/>
  <Override PartName="/ppt/slides/_rels/slide11.xml.rels" ContentType="application/vnd.openxmlformats-package.relationships+xml"/>
  <Override PartName="/ppt/slides/_rels/slide56.xml.rels" ContentType="application/vnd.openxmlformats-package.relationships+xml"/>
  <Override PartName="/ppt/slides/_rels/slide34.xml.rels" ContentType="application/vnd.openxmlformats-package.relationships+xml"/>
  <Override PartName="/ppt/slides/_rels/slide12.xml.rels" ContentType="application/vnd.openxmlformats-package.relationships+xml"/>
  <Override PartName="/ppt/slides/_rels/slide57.xml.rels" ContentType="application/vnd.openxmlformats-package.relationships+xml"/>
  <Override PartName="/ppt/slides/_rels/slide35.xml.rels" ContentType="application/vnd.openxmlformats-package.relationships+xml"/>
  <Override PartName="/ppt/slides/_rels/slide13.xml.rels" ContentType="application/vnd.openxmlformats-package.relationships+xml"/>
  <Override PartName="/ppt/slides/_rels/slide58.xml.rels" ContentType="application/vnd.openxmlformats-package.relationships+xml"/>
  <Override PartName="/ppt/slides/_rels/slide36.xml.rels" ContentType="application/vnd.openxmlformats-package.relationships+xml"/>
  <Override PartName="/ppt/slides/_rels/slide14.xml.rels" ContentType="application/vnd.openxmlformats-package.relationships+xml"/>
  <Override PartName="/ppt/slides/_rels/slide37.xml.rels" ContentType="application/vnd.openxmlformats-package.relationships+xml"/>
  <Override PartName="/ppt/slides/_rels/slide15.xml.rels" ContentType="application/vnd.openxmlformats-package.relationships+xml"/>
  <Override PartName="/ppt/slides/_rels/slide38.xml.rels" ContentType="application/vnd.openxmlformats-package.relationships+xml"/>
  <Override PartName="/ppt/slides/_rels/slide16.xml.rels" ContentType="application/vnd.openxmlformats-package.relationships+xml"/>
  <Override PartName="/ppt/slides/_rels/slide39.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42.xml.rels" ContentType="application/vnd.openxmlformats-package.relationships+xml"/>
  <Override PartName="/ppt/slides/_rels/slide20.xml.rels" ContentType="application/vnd.openxmlformats-package.relationships+xml"/>
  <Override PartName="/ppt/slides/_rels/slide43.xml.rels" ContentType="application/vnd.openxmlformats-package.relationships+xml"/>
  <Override PartName="/ppt/slides/_rels/slide21.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45.xml.rels" ContentType="application/vnd.openxmlformats-package.relationships+xml"/>
  <Override PartName="/ppt/slides/_rels/slide23.xml.rels" ContentType="application/vnd.openxmlformats-package.relationships+xml"/>
  <Override PartName="/ppt/slides/_rels/slide46.xml.rels" ContentType="application/vnd.openxmlformats-package.relationships+xml"/>
  <Override PartName="/ppt/slides/_rels/slide24.xml.rels" ContentType="application/vnd.openxmlformats-package.relationships+xml"/>
  <Override PartName="/ppt/slides/_rels/slide47.xml.rels" ContentType="application/vnd.openxmlformats-package.relationships+xml"/>
  <Override PartName="/ppt/slides/_rels/slide25.xml.rels" ContentType="application/vnd.openxmlformats-package.relationships+xml"/>
  <Override PartName="/ppt/slides/_rels/slide48.xml.rels" ContentType="application/vnd.openxmlformats-package.relationships+xml"/>
  <Override PartName="/ppt/slides/_rels/slide26.xml.rels" ContentType="application/vnd.openxmlformats-package.relationships+xml"/>
  <Override PartName="/ppt/slides/_rels/slide4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52.xml.rels" ContentType="application/vnd.openxmlformats-package.relationships+xml"/>
  <Override PartName="/ppt/slides/_rels/slide30.xml.rels" ContentType="application/vnd.openxmlformats-package.relationships+xml"/>
  <Override PartName="/ppt/slides/_rels/slide53.xml.rels" ContentType="application/vnd.openxmlformats-package.relationships+xml"/>
  <Override PartName="/ppt/slides/_rels/slide31.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50.xml.rels" ContentType="application/vnd.openxmlformats-package.relationships+xml"/>
  <Override PartName="/ppt/slides/_rels/slide51.xml.rels" ContentType="application/vnd.openxmlformats-package.relationships+xml"/>
  <Override PartName="/ppt/slides/slide21.xml" ContentType="application/vnd.openxmlformats-officedocument.presentationml.slide+xml"/>
  <Override PartName="/ppt/slides/slide43.xml" ContentType="application/vnd.openxmlformats-officedocument.presentationml.slide+xml"/>
  <Override PartName="/ppt/slides/slide22.xml" ContentType="application/vnd.openxmlformats-officedocument.presentationml.slide+xml"/>
  <Override PartName="/ppt/slides/slide44.xml" ContentType="application/vnd.openxmlformats-officedocument.presentationml.slide+xml"/>
  <Override PartName="/ppt/slides/slide23.xml" ContentType="application/vnd.openxmlformats-officedocument.presentationml.slide+xml"/>
  <Override PartName="/ppt/slides/slide45.xml" ContentType="application/vnd.openxmlformats-officedocument.presentationml.slide+xml"/>
  <Override PartName="/ppt/slides/slide24.xml" ContentType="application/vnd.openxmlformats-officedocument.presentationml.slide+xml"/>
  <Override PartName="/ppt/slides/slide46.xml" ContentType="application/vnd.openxmlformats-officedocument.presentationml.slide+xml"/>
  <Override PartName="/ppt/slides/slide25.xml" ContentType="application/vnd.openxmlformats-officedocument.presentationml.slide+xml"/>
  <Override PartName="/ppt/slides/slide47.xml" ContentType="application/vnd.openxmlformats-officedocument.presentationml.slide+xml"/>
  <Override PartName="/ppt/slides/slide26.xml" ContentType="application/vnd.openxmlformats-officedocument.presentationml.slide+xml"/>
  <Override PartName="/ppt/slides/slide48.xml" ContentType="application/vnd.openxmlformats-officedocument.presentationml.slide+xml"/>
  <Override PartName="/ppt/slides/slide27.xml" ContentType="application/vnd.openxmlformats-officedocument.presentationml.slide+xml"/>
  <Override PartName="/ppt/slides/slide49.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52.xml" ContentType="application/vnd.openxmlformats-officedocument.presentationml.slide+xml"/>
  <Override PartName="/ppt/slides/slide31.xml" ContentType="application/vnd.openxmlformats-officedocument.presentationml.slide+xml"/>
  <Override PartName="/ppt/slides/slide53.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media/image1.png" ContentType="image/png"/>
  <Override PartName="/ppt/media/image2.png" ContentType="image/png"/>
  <Override PartName="/ppt/media/image30.png" ContentType="image/png"/>
  <Override PartName="/ppt/media/image3.png" ContentType="image/png"/>
  <Override PartName="/ppt/media/image31.png" ContentType="image/png"/>
  <Override PartName="/ppt/media/image4.png" ContentType="image/png"/>
  <Override PartName="/ppt/media/image5.png" ContentType="image/png"/>
  <Override PartName="/ppt/media/image32.png" ContentType="image/png"/>
  <Override PartName="/ppt/media/image10.png" ContentType="image/png"/>
  <Override PartName="/ppt/media/image6.png" ContentType="image/png"/>
  <Override PartName="/ppt/media/image11.png" ContentType="image/png"/>
  <Override PartName="/ppt/media/image7.png" ContentType="image/png"/>
  <Override PartName="/ppt/media/image12.png" ContentType="image/png"/>
  <Override PartName="/ppt/media/image8.png" ContentType="image/png"/>
  <Override PartName="/ppt/media/image13.png" ContentType="image/png"/>
  <Override PartName="/ppt/media/image9.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_rels/presentation.xml.rels" ContentType="application/vnd.openxmlformats-package.relationships+xml"/>
  <Override PartName="/_rels/.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r>
              <a:rPr b="0" lang="en-US" sz="1400" spc="-1" strike="noStrike">
                <a:solidFill>
                  <a:srgbClr val="000000"/>
                </a:solidFill>
                <a:latin typeface="Arial"/>
              </a:rPr>
              <a:t>Click to move the slide</a:t>
            </a:r>
            <a:endParaRPr b="0" lang="en-US" sz="1400" spc="-1" strike="noStrike">
              <a:solidFill>
                <a:srgbClr val="000000"/>
              </a:solidFill>
              <a:latin typeface="Arial"/>
            </a:endParaRPr>
          </a:p>
        </p:txBody>
      </p:sp>
      <p:sp>
        <p:nvSpPr>
          <p:cNvPr id="40"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21600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41"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42" name="PlaceHolder 4"/>
          <p:cNvSpPr>
            <a:spLocks noGrp="1"/>
          </p:cNvSpPr>
          <p:nvPr>
            <p:ph type="dt" idx="2"/>
          </p:nvPr>
        </p:nvSpPr>
        <p:spPr>
          <a:xfrm>
            <a:off x="4399200" y="0"/>
            <a:ext cx="3372840" cy="50256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43" name="PlaceHolder 5"/>
          <p:cNvSpPr>
            <a:spLocks noGrp="1"/>
          </p:cNvSpPr>
          <p:nvPr>
            <p:ph type="ftr" idx="3"/>
          </p:nvPr>
        </p:nvSpPr>
        <p:spPr>
          <a:xfrm>
            <a:off x="0" y="9555480"/>
            <a:ext cx="3372840" cy="50256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4" name="PlaceHolder 6"/>
          <p:cNvSpPr>
            <a:spLocks noGrp="1"/>
          </p:cNvSpPr>
          <p:nvPr>
            <p:ph type="sldNum" idx="4"/>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34F1C88A-D6D2-4D8A-B21E-5DF56284835F}"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7.xml.rels><?xml version="1.0" encoding="UTF-8"?>
<Relationships xmlns="http://schemas.openxmlformats.org/package/2006/relationships"><Relationship Id="rId1" Type="http://schemas.openxmlformats.org/officeDocument/2006/relationships/hyperlink" Target="https://micropython.org/" TargetMode="External"/><Relationship Id="rId2" Type="http://schemas.openxmlformats.org/officeDocument/2006/relationships/hyperlink" Target="https://smartcar.com/docs/" TargetMode="External"/><Relationship Id="rId3" Type="http://schemas.openxmlformats.org/officeDocument/2006/relationships/hyperlink" Target="https://github.com/dronekit/dronekit-python" TargetMode="External"/><Relationship Id="rId4" Type="http://schemas.openxmlformats.org/officeDocument/2006/relationships/hyperlink" Target="https://github.com/NickWaterton/Roomba980-Python" TargetMode="External"/><Relationship Id="rId5" Type="http://schemas.openxmlformats.org/officeDocument/2006/relationships/slide" Target="../slides/slide7.xml"/><Relationship Id="rId6"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hyperlink" Target="https://newsroom.statefarm.com/using-drone-technology-to-help-define-risk/" TargetMode="External"/><Relationship Id="rId2" Type="http://schemas.openxmlformats.org/officeDocument/2006/relationships/slide" Target="../slides/slide8.xml"/><Relationship Id="rId3" Type="http://schemas.openxmlformats.org/officeDocument/2006/relationships/notesMaster" Target="../notesMasters/notesMaster1.xml"/>
</Relationship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PlaceHolder 1"/>
          <p:cNvSpPr>
            <a:spLocks noGrp="1"/>
          </p:cNvSpPr>
          <p:nvPr>
            <p:ph type="sldImg"/>
          </p:nvPr>
        </p:nvSpPr>
        <p:spPr>
          <a:xfrm>
            <a:off x="381240" y="685800"/>
            <a:ext cx="6095520" cy="3428640"/>
          </a:xfrm>
          <a:prstGeom prst="rect">
            <a:avLst/>
          </a:prstGeom>
          <a:ln w="0">
            <a:noFill/>
          </a:ln>
        </p:spPr>
      </p:sp>
      <p:sp>
        <p:nvSpPr>
          <p:cNvPr id="263"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pc="-1" strike="noStrike" u="sng">
                <a:solidFill>
                  <a:schemeClr val="hlink"/>
                </a:solidFill>
                <a:uFillTx/>
                <a:latin typeface="Arial"/>
                <a:hlinkClick r:id="rId1"/>
              </a:rPr>
              <a:t>https://micropython.org/</a:t>
            </a:r>
            <a:endParaRPr b="0" lang="en-US" sz="1100" spc="-1" strike="noStrike">
              <a:solidFill>
                <a:srgbClr val="000000"/>
              </a:solidFill>
              <a:latin typeface="Arial"/>
            </a:endParaRPr>
          </a:p>
          <a:p>
            <a:pPr indent="0">
              <a:lnSpc>
                <a:spcPct val="100000"/>
              </a:lnSpc>
              <a:buNone/>
              <a:tabLst>
                <a:tab algn="l" pos="0"/>
              </a:tabLst>
            </a:pPr>
            <a:r>
              <a:rPr b="0" lang="en" sz="1100" spc="-1" strike="noStrike" u="sng">
                <a:solidFill>
                  <a:schemeClr val="hlink"/>
                </a:solidFill>
                <a:uFillTx/>
                <a:latin typeface="Arial"/>
                <a:hlinkClick r:id="rId2"/>
              </a:rPr>
              <a:t>https://smartcar.com/docs/</a:t>
            </a:r>
            <a:endParaRPr b="0" lang="en-US" sz="1100" spc="-1" strike="noStrike">
              <a:solidFill>
                <a:srgbClr val="000000"/>
              </a:solidFill>
              <a:latin typeface="Arial"/>
            </a:endParaRPr>
          </a:p>
          <a:p>
            <a:pPr indent="0">
              <a:lnSpc>
                <a:spcPct val="100000"/>
              </a:lnSpc>
              <a:buNone/>
              <a:tabLst>
                <a:tab algn="l" pos="0"/>
              </a:tabLst>
            </a:pPr>
            <a:r>
              <a:rPr b="0" lang="en" sz="1100" spc="-1" strike="noStrike" u="sng">
                <a:solidFill>
                  <a:schemeClr val="hlink"/>
                </a:solidFill>
                <a:uFillTx/>
                <a:latin typeface="Arial"/>
                <a:hlinkClick r:id="rId3"/>
              </a:rPr>
              <a:t>https://github.com/dronekit/dronekit-python</a:t>
            </a:r>
            <a:endParaRPr b="0" lang="en-US" sz="1100" spc="-1" strike="noStrike">
              <a:solidFill>
                <a:srgbClr val="000000"/>
              </a:solidFill>
              <a:latin typeface="Arial"/>
            </a:endParaRPr>
          </a:p>
          <a:p>
            <a:pPr indent="0">
              <a:lnSpc>
                <a:spcPct val="100000"/>
              </a:lnSpc>
              <a:buNone/>
              <a:tabLst>
                <a:tab algn="l" pos="0"/>
              </a:tabLst>
            </a:pPr>
            <a:r>
              <a:rPr b="0" lang="en" sz="1100" spc="-1" strike="noStrike" u="sng">
                <a:solidFill>
                  <a:schemeClr val="hlink"/>
                </a:solidFill>
                <a:uFillTx/>
                <a:latin typeface="Arial"/>
                <a:hlinkClick r:id="rId4"/>
              </a:rPr>
              <a:t>https://github.com/NickWaterton/Roomba980-Python</a:t>
            </a:r>
            <a:endParaRPr b="0" lang="en-US" sz="1100" spc="-1" strike="noStrike">
              <a:solidFill>
                <a:srgbClr val="000000"/>
              </a:solidFill>
              <a:latin typeface="Arial"/>
            </a:endParaRPr>
          </a:p>
          <a:p>
            <a:pPr indent="0">
              <a:lnSpc>
                <a:spcPct val="100000"/>
              </a:lnSpc>
              <a:buNone/>
              <a:tabLst>
                <a:tab algn="l" pos="0"/>
              </a:tabLst>
            </a:pPr>
            <a:endParaRPr b="0" lang="en-US" sz="1100" spc="-1" strike="noStrike">
              <a:solidFill>
                <a:srgbClr val="000000"/>
              </a:solidFill>
              <a:latin typeface="Arial"/>
            </a:endParaRPr>
          </a:p>
          <a:p>
            <a:pPr indent="0">
              <a:lnSpc>
                <a:spcPct val="100000"/>
              </a:lnSpc>
              <a:buNone/>
              <a:tabLst>
                <a:tab algn="l" pos="0"/>
              </a:tabLst>
            </a:pPr>
            <a:endParaRPr b="0" lang="en-US" sz="1100" spc="-1" strike="noStrike">
              <a:solidFill>
                <a:srgbClr val="000000"/>
              </a:solidFill>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PlaceHolder 1"/>
          <p:cNvSpPr>
            <a:spLocks noGrp="1"/>
          </p:cNvSpPr>
          <p:nvPr>
            <p:ph type="sldImg"/>
          </p:nvPr>
        </p:nvSpPr>
        <p:spPr>
          <a:xfrm>
            <a:off x="381240" y="685800"/>
            <a:ext cx="6095520" cy="3428640"/>
          </a:xfrm>
          <a:prstGeom prst="rect">
            <a:avLst/>
          </a:prstGeom>
          <a:ln w="0">
            <a:noFill/>
          </a:ln>
        </p:spPr>
      </p:sp>
      <p:sp>
        <p:nvSpPr>
          <p:cNvPr id="265"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pc="-1" strike="noStrike" u="sng">
                <a:solidFill>
                  <a:schemeClr val="hlink"/>
                </a:solidFill>
                <a:uFillTx/>
                <a:latin typeface="Arial"/>
                <a:hlinkClick r:id="rId1"/>
              </a:rPr>
              <a:t>https://newsroom.statefarm.com/using-drone-technology-to-help-define-risk/</a:t>
            </a:r>
            <a:endParaRPr b="0" lang="en-US" sz="1100" spc="-1" strike="noStrike">
              <a:solidFill>
                <a:srgbClr val="000000"/>
              </a:solid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9CE8C4B1-3C3F-4509-8B7D-724355C75996}" type="slidenum">
              <a:t>&lt;#&gt;</a:t>
            </a:fld>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311760" y="744480"/>
            <a:ext cx="8520120" cy="205236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25"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26"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5" name="PlaceHolder 4"/>
          <p:cNvSpPr>
            <a:spLocks noGrp="1"/>
          </p:cNvSpPr>
          <p:nvPr>
            <p:ph type="sldNum" idx="1"/>
          </p:nvPr>
        </p:nvSpPr>
        <p:spPr/>
        <p:txBody>
          <a:bodyPr/>
          <a:p>
            <a:fld id="{58F2E8CB-EAD7-46EE-B415-D6CB0A18A131}" type="slidenum">
              <a:t>&lt;#&gt;</a:t>
            </a:fld>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311760" y="744480"/>
            <a:ext cx="8520120" cy="205236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2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2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3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31"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7" name="PlaceHolder 6"/>
          <p:cNvSpPr>
            <a:spLocks noGrp="1"/>
          </p:cNvSpPr>
          <p:nvPr>
            <p:ph type="sldNum" idx="1"/>
          </p:nvPr>
        </p:nvSpPr>
        <p:spPr/>
        <p:txBody>
          <a:bodyPr/>
          <a:p>
            <a:fld id="{B13CF8AB-697E-4E79-8F3A-C02CECCED0C4}" type="slidenum">
              <a:t>&lt;#&gt;</a:t>
            </a:fld>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311760" y="744480"/>
            <a:ext cx="8520120" cy="205236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33"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34"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35"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36"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37"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38"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9" name="PlaceHolder 8"/>
          <p:cNvSpPr>
            <a:spLocks noGrp="1"/>
          </p:cNvSpPr>
          <p:nvPr>
            <p:ph type="sldNum" idx="1"/>
          </p:nvPr>
        </p:nvSpPr>
        <p:spPr/>
        <p:txBody>
          <a:bodyPr/>
          <a:p>
            <a:fld id="{69AC5133-6941-4FC0-91DD-EA1A2838BAD1}"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744480"/>
            <a:ext cx="8520120" cy="205236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4"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sldNum" idx="1"/>
          </p:nvPr>
        </p:nvSpPr>
        <p:spPr/>
        <p:txBody>
          <a:bodyPr/>
          <a:p>
            <a:fld id="{4BEC4E51-8376-4DB5-858E-AD194D409FA2}"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311760" y="744480"/>
            <a:ext cx="8520120" cy="205236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6"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4" name="PlaceHolder 3"/>
          <p:cNvSpPr>
            <a:spLocks noGrp="1"/>
          </p:cNvSpPr>
          <p:nvPr>
            <p:ph type="sldNum" idx="1"/>
          </p:nvPr>
        </p:nvSpPr>
        <p:spPr/>
        <p:txBody>
          <a:bodyPr/>
          <a:p>
            <a:fld id="{32E36DA4-5D9B-4ED7-8FB2-33DE80733DA9}" type="slidenum">
              <a:t>&lt;#&gt;</a:t>
            </a:fld>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11760" y="744480"/>
            <a:ext cx="8520120" cy="205236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5" name="PlaceHolder 4"/>
          <p:cNvSpPr>
            <a:spLocks noGrp="1"/>
          </p:cNvSpPr>
          <p:nvPr>
            <p:ph type="sldNum" idx="1"/>
          </p:nvPr>
        </p:nvSpPr>
        <p:spPr/>
        <p:txBody>
          <a:bodyPr/>
          <a:p>
            <a:fld id="{F429AE63-82AD-4D87-BFB9-3374EE4E03E1}"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311760" y="744480"/>
            <a:ext cx="8520120" cy="205236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3" name="PlaceHolder 2"/>
          <p:cNvSpPr>
            <a:spLocks noGrp="1"/>
          </p:cNvSpPr>
          <p:nvPr>
            <p:ph type="sldNum" idx="1"/>
          </p:nvPr>
        </p:nvSpPr>
        <p:spPr/>
        <p:txBody>
          <a:bodyPr/>
          <a:p>
            <a:fld id="{149E6A7B-EC17-44A1-B1BE-FDCD3711FC7D}"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311760" y="744480"/>
            <a:ext cx="8520120" cy="951480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sldNum" idx="1"/>
          </p:nvPr>
        </p:nvSpPr>
        <p:spPr/>
        <p:txBody>
          <a:bodyPr/>
          <a:p>
            <a:fld id="{5B9FDB73-75C4-4ECB-B83B-F9C5DA48CAA2}"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311760" y="744480"/>
            <a:ext cx="8520120" cy="205236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1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6" name="PlaceHolder 5"/>
          <p:cNvSpPr>
            <a:spLocks noGrp="1"/>
          </p:cNvSpPr>
          <p:nvPr>
            <p:ph type="sldNum" idx="1"/>
          </p:nvPr>
        </p:nvSpPr>
        <p:spPr/>
        <p:txBody>
          <a:bodyPr/>
          <a:p>
            <a:fld id="{E3E0C871-E5AC-40F1-A669-C249793F5DFC}" type="slidenum">
              <a:t>&lt;#&gt;</a:t>
            </a:fld>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311760" y="744480"/>
            <a:ext cx="8520120" cy="205236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1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9"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6" name="PlaceHolder 5"/>
          <p:cNvSpPr>
            <a:spLocks noGrp="1"/>
          </p:cNvSpPr>
          <p:nvPr>
            <p:ph type="sldNum" idx="1"/>
          </p:nvPr>
        </p:nvSpPr>
        <p:spPr/>
        <p:txBody>
          <a:bodyPr/>
          <a:p>
            <a:fld id="{81883440-18BA-4FC1-B910-D861CB2FCED4}" type="slidenum">
              <a:t>&lt;#&gt;</a:t>
            </a:fld>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311760" y="744480"/>
            <a:ext cx="8520120" cy="205236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2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2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23"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6" name="PlaceHolder 5"/>
          <p:cNvSpPr>
            <a:spLocks noGrp="1"/>
          </p:cNvSpPr>
          <p:nvPr>
            <p:ph type="sldNum" idx="1"/>
          </p:nvPr>
        </p:nvSpPr>
        <p:spPr/>
        <p:txBody>
          <a:bodyPr/>
          <a:p>
            <a:fld id="{21AB90C0-DD61-4D06-A60A-B314D777AEFF}" type="slidenum">
              <a:t>&lt;#&gt;</a:t>
            </a:fld>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311760" y="744480"/>
            <a:ext cx="8520120" cy="2052360"/>
          </a:xfrm>
          <a:prstGeom prst="rect">
            <a:avLst/>
          </a:prstGeom>
          <a:noFill/>
          <a:ln w="0">
            <a:noFill/>
          </a:ln>
        </p:spPr>
        <p:txBody>
          <a:bodyPr lIns="91440" rIns="91440" tIns="91440" bIns="91440" anchor="b">
            <a:noAutofit/>
          </a:bodyPr>
          <a:p>
            <a:pPr indent="0">
              <a:buNone/>
            </a:pPr>
            <a:r>
              <a:rPr b="0" lang="en-US" sz="5200" spc="-1" strike="noStrike">
                <a:solidFill>
                  <a:srgbClr val="000000"/>
                </a:solidFill>
                <a:latin typeface="Arial"/>
              </a:rPr>
              <a:t>Click to edit the title text format</a:t>
            </a:r>
            <a:endParaRPr b="0" lang="en-US" sz="5200" spc="-1" strike="noStrike">
              <a:solidFill>
                <a:srgbClr val="000000"/>
              </a:solidFill>
              <a:latin typeface="Arial"/>
            </a:endParaRPr>
          </a:p>
        </p:txBody>
      </p:sp>
      <p:sp>
        <p:nvSpPr>
          <p:cNvPr id="1" name="PlaceHolder 2"/>
          <p:cNvSpPr>
            <a:spLocks noGrp="1"/>
          </p:cNvSpPr>
          <p:nvPr>
            <p:ph type="sldNum" idx="1"/>
          </p:nvPr>
        </p:nvSpPr>
        <p:spPr>
          <a:xfrm>
            <a:off x="8472600" y="4663080"/>
            <a:ext cx="548280" cy="39312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en" sz="1000" spc="-1" strike="noStrike">
                <a:solidFill>
                  <a:schemeClr val="dk2"/>
                </a:solidFill>
                <a:latin typeface="Arial"/>
                <a:ea typeface="Arial"/>
              </a:defRPr>
            </a:lvl1pPr>
          </a:lstStyle>
          <a:p>
            <a:pPr indent="0" algn="r">
              <a:lnSpc>
                <a:spcPct val="100000"/>
              </a:lnSpc>
              <a:buNone/>
              <a:tabLst>
                <a:tab algn="l" pos="0"/>
              </a:tabLst>
            </a:pPr>
            <a:fld id="{BF7F5A4F-FAB2-41CA-8218-BA369A4F2FBD}" type="slidenum">
              <a:rPr b="0" lang="en" sz="1000" spc="-1" strike="noStrike">
                <a:solidFill>
                  <a:schemeClr val="dk2"/>
                </a:solidFill>
                <a:latin typeface="Arial"/>
                <a:ea typeface="Arial"/>
              </a:rPr>
              <a:t>&lt;number&gt;</a:t>
            </a:fld>
            <a:endParaRPr b="0" lang="en-US" sz="1000" spc="-1" strike="noStrike">
              <a:solidFill>
                <a:srgbClr val="000000"/>
              </a:solidFill>
              <a:latin typeface="Times New Roman"/>
            </a:endParaRPr>
          </a:p>
        </p:txBody>
      </p:sp>
      <p:sp>
        <p:nvSpPr>
          <p:cNvPr id="2"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2.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xml"/>
</Relationships>
</file>

<file path=ppt/slides/_rels/slide1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xml"/>
</Relationships>
</file>

<file path=ppt/slides/_rels/slide1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xml"/>
</Relationships>
</file>

<file path=ppt/slides/_rels/slide15.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xml"/>
</Relationships>
</file>

<file path=ppt/slides/_rels/slide16.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xml"/>
</Relationships>
</file>

<file path=ppt/slides/_rels/slide17.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xml"/>
</Relationships>
</file>

<file path=ppt/slides/_rels/slide2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6.png"/><Relationship Id="rId4" Type="http://schemas.openxmlformats.org/officeDocument/2006/relationships/slideLayout" Target="../slideLayouts/slideLayout2.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xml"/>
</Relationships>
</file>

<file path=ppt/slides/_rels/slide26.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2.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2.xml"/>
</Relationships>
</file>

<file path=ppt/slides/_rels/slide30.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xml"/>
</Relationships>
</file>

<file path=ppt/slides/_rels/slide31.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xml"/>
</Relationships>
</file>

<file path=ppt/slides/_rels/slide32.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2.xml"/>
</Relationships>
</file>

<file path=ppt/slides/_rels/slide33.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2.xml"/>
</Relationships>
</file>

<file path=ppt/slides/_rels/slide34.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2.xml"/>
</Relationships>
</file>

<file path=ppt/slides/_rels/slide35.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2.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2.xml"/>
</Relationships>
</file>

<file path=ppt/slides/_rels/slide38.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2.xml"/>
</Relationships>
</file>

<file path=ppt/slides/_rels/slide3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2.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slideLayout" Target="../slideLayouts/slideLayout2.xml"/>
</Relationships>
</file>

<file path=ppt/slides/_rels/slide40.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2.xml"/>
</Relationships>
</file>

<file path=ppt/slides/_rels/slide41.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2.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2.xml"/>
</Relationships>
</file>

<file path=ppt/slides/_rels/slide45.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2.xml"/>
</Relationships>
</file>

<file path=ppt/slides/_rels/slide46.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2.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2.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2.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xml"/>
</Relationships>
</file>

<file path=ppt/slides/_rels/slide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slideLayout" Target="../slideLayouts/slideLayout2.xml"/><Relationship Id="rId10"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 name="Google Shape;54;p13"/>
          <p:cNvSpPr/>
          <p:nvPr/>
        </p:nvSpPr>
        <p:spPr>
          <a:xfrm>
            <a:off x="1987920" y="1961640"/>
            <a:ext cx="6205320" cy="121968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1" lang="en" sz="3000" spc="-1" strike="noStrike">
                <a:solidFill>
                  <a:srgbClr val="666666"/>
                </a:solidFill>
                <a:latin typeface="Arial"/>
                <a:ea typeface="Arial"/>
              </a:rPr>
              <a:t>How to Program a Drone to Fly with Python.</a:t>
            </a:r>
            <a:endParaRPr b="0" lang="en-US" sz="3000" spc="-1" strike="noStrike">
              <a:solidFill>
                <a:srgbClr val="000000"/>
              </a:solidFill>
              <a:latin typeface="Arial"/>
            </a:endParaRPr>
          </a:p>
        </p:txBody>
      </p:sp>
      <p:pic>
        <p:nvPicPr>
          <p:cNvPr id="46" name="Google Shape;55;p13" descr=""/>
          <p:cNvPicPr/>
          <p:nvPr/>
        </p:nvPicPr>
        <p:blipFill>
          <a:blip r:embed="rId1"/>
          <a:stretch/>
        </p:blipFill>
        <p:spPr>
          <a:xfrm>
            <a:off x="4906080" y="3718440"/>
            <a:ext cx="3611880" cy="121968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5" name="Google Shape;120;p22" descr=""/>
          <p:cNvPicPr/>
          <p:nvPr/>
        </p:nvPicPr>
        <p:blipFill>
          <a:blip r:embed="rId1"/>
          <a:stretch/>
        </p:blipFill>
        <p:spPr>
          <a:xfrm>
            <a:off x="236520" y="104040"/>
            <a:ext cx="1876320" cy="2535480"/>
          </a:xfrm>
          <a:prstGeom prst="rect">
            <a:avLst/>
          </a:prstGeom>
          <a:ln w="0">
            <a:noFill/>
          </a:ln>
        </p:spPr>
      </p:pic>
      <p:sp>
        <p:nvSpPr>
          <p:cNvPr id="76" name="PlaceHolder 1"/>
          <p:cNvSpPr>
            <a:spLocks noGrp="1"/>
          </p:cNvSpPr>
          <p:nvPr>
            <p:ph/>
          </p:nvPr>
        </p:nvSpPr>
        <p:spPr>
          <a:xfrm>
            <a:off x="4624560" y="863640"/>
            <a:ext cx="4305600" cy="3416040"/>
          </a:xfrm>
          <a:prstGeom prst="rect">
            <a:avLst/>
          </a:prstGeom>
          <a:noFill/>
          <a:ln w="0">
            <a:noFill/>
          </a:ln>
        </p:spPr>
        <p:txBody>
          <a:bodyPr lIns="91440" rIns="91440" tIns="91440" bIns="91440" anchor="t">
            <a:noAutofit/>
          </a:bodyPr>
          <a:p>
            <a:pPr indent="0">
              <a:lnSpc>
                <a:spcPct val="115000"/>
              </a:lnSpc>
              <a:spcAft>
                <a:spcPts val="1599"/>
              </a:spcAft>
              <a:buNone/>
              <a:tabLst>
                <a:tab algn="l" pos="0"/>
              </a:tabLst>
            </a:pPr>
            <a:r>
              <a:rPr b="0" lang="en" sz="3000" spc="-1" strike="noStrike">
                <a:solidFill>
                  <a:schemeClr val="dk2"/>
                </a:solidFill>
                <a:latin typeface="Arial"/>
                <a:ea typeface="Arial"/>
              </a:rPr>
              <a:t>The Python programming language is one of the easiest, but also most powerful languages to learn.</a:t>
            </a:r>
            <a:endParaRPr b="0" lang="en-US" sz="3000" spc="-1" strike="noStrike">
              <a:solidFill>
                <a:srgbClr val="000000"/>
              </a:solidFill>
              <a:latin typeface="Arial"/>
            </a:endParaRPr>
          </a:p>
        </p:txBody>
      </p:sp>
      <p:pic>
        <p:nvPicPr>
          <p:cNvPr id="77" name="Google Shape;122;p22" descr=""/>
          <p:cNvPicPr/>
          <p:nvPr/>
        </p:nvPicPr>
        <p:blipFill>
          <a:blip r:embed="rId2"/>
          <a:stretch/>
        </p:blipFill>
        <p:spPr>
          <a:xfrm>
            <a:off x="2333520" y="2288160"/>
            <a:ext cx="1968840" cy="264204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PlaceHolder 1"/>
          <p:cNvSpPr>
            <a:spLocks noGrp="1"/>
          </p:cNvSpPr>
          <p:nvPr>
            <p:ph type="title"/>
          </p:nvPr>
        </p:nvSpPr>
        <p:spPr>
          <a:xfrm>
            <a:off x="311760" y="744480"/>
            <a:ext cx="8520120" cy="2052360"/>
          </a:xfrm>
          <a:prstGeom prst="rect">
            <a:avLst/>
          </a:prstGeom>
          <a:noFill/>
          <a:ln w="0">
            <a:noFill/>
          </a:ln>
        </p:spPr>
        <p:txBody>
          <a:bodyPr lIns="91440" rIns="91440" tIns="91440" bIns="91440" anchor="b">
            <a:noAutofit/>
          </a:bodyPr>
          <a:p>
            <a:pPr indent="0" algn="ctr">
              <a:lnSpc>
                <a:spcPct val="100000"/>
              </a:lnSpc>
              <a:buNone/>
              <a:tabLst>
                <a:tab algn="l" pos="0"/>
              </a:tabLst>
            </a:pPr>
            <a:r>
              <a:rPr b="0" lang="en" sz="5200" spc="-1" strike="noStrike">
                <a:solidFill>
                  <a:srgbClr val="666666"/>
                </a:solidFill>
                <a:latin typeface="Arial"/>
                <a:ea typeface="Arial"/>
              </a:rPr>
              <a:t>Programming the Drone</a:t>
            </a:r>
            <a:endParaRPr b="0" lang="en-US" sz="5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9" name="Google Shape;132;p24" descr=""/>
          <p:cNvPicPr/>
          <p:nvPr/>
        </p:nvPicPr>
        <p:blipFill>
          <a:blip r:embed="rId1"/>
          <a:stretch/>
        </p:blipFill>
        <p:spPr>
          <a:xfrm>
            <a:off x="6123960" y="151560"/>
            <a:ext cx="1958400" cy="661320"/>
          </a:xfrm>
          <a:prstGeom prst="rect">
            <a:avLst/>
          </a:prstGeom>
          <a:ln w="0">
            <a:noFill/>
          </a:ln>
        </p:spPr>
      </p:pic>
      <p:sp>
        <p:nvSpPr>
          <p:cNvPr id="80" name="PlaceHolder 1"/>
          <p:cNvSpPr>
            <a:spLocks noGrp="1"/>
          </p:cNvSpPr>
          <p:nvPr>
            <p:ph/>
          </p:nvPr>
        </p:nvSpPr>
        <p:spPr>
          <a:xfrm>
            <a:off x="385200" y="994680"/>
            <a:ext cx="8116920" cy="3706920"/>
          </a:xfrm>
          <a:prstGeom prst="rect">
            <a:avLst/>
          </a:prstGeom>
          <a:noFill/>
          <a:ln w="0">
            <a:noFill/>
          </a:ln>
        </p:spPr>
        <p:txBody>
          <a:bodyPr lIns="91440" rIns="91440" tIns="91440" bIns="91440" anchor="t">
            <a:noAutofit/>
          </a:bodyPr>
          <a:p>
            <a:pPr indent="0">
              <a:lnSpc>
                <a:spcPct val="115000"/>
              </a:lnSpc>
              <a:buNone/>
              <a:tabLst>
                <a:tab algn="l" pos="0"/>
              </a:tabLst>
            </a:pPr>
            <a:r>
              <a:rPr b="0" lang="en" sz="3000" spc="-1" strike="noStrike">
                <a:solidFill>
                  <a:schemeClr val="dk2"/>
                </a:solidFill>
                <a:latin typeface="Arial"/>
                <a:ea typeface="Arial"/>
              </a:rPr>
              <a:t>So what does a real Python program look like? </a:t>
            </a:r>
            <a:endParaRPr b="0" lang="en-US" sz="3000" spc="-1" strike="noStrike">
              <a:solidFill>
                <a:srgbClr val="000000"/>
              </a:solidFill>
              <a:latin typeface="Arial"/>
            </a:endParaRPr>
          </a:p>
          <a:p>
            <a:pPr indent="0">
              <a:lnSpc>
                <a:spcPct val="115000"/>
              </a:lnSpc>
              <a:spcBef>
                <a:spcPts val="1599"/>
              </a:spcBef>
              <a:spcAft>
                <a:spcPts val="1599"/>
              </a:spcAft>
              <a:buNone/>
              <a:tabLst>
                <a:tab algn="l" pos="0"/>
              </a:tabLst>
            </a:pPr>
            <a:r>
              <a:rPr b="0" lang="en" sz="3000" spc="-1" strike="noStrike">
                <a:solidFill>
                  <a:schemeClr val="dk2"/>
                </a:solidFill>
                <a:latin typeface="Arial"/>
                <a:ea typeface="Arial"/>
              </a:rPr>
              <a:t>On the next page, can you guess what these real Python commands are telling the drone to do?</a:t>
            </a:r>
            <a:endParaRPr b="0" lang="en-US" sz="3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1" name="Google Shape;138;p25" descr=""/>
          <p:cNvPicPr/>
          <p:nvPr/>
        </p:nvPicPr>
        <p:blipFill>
          <a:blip r:embed="rId1"/>
          <a:stretch/>
        </p:blipFill>
        <p:spPr>
          <a:xfrm>
            <a:off x="6123960" y="151560"/>
            <a:ext cx="1958400" cy="661320"/>
          </a:xfrm>
          <a:prstGeom prst="rect">
            <a:avLst/>
          </a:prstGeom>
          <a:ln w="0">
            <a:noFill/>
          </a:ln>
        </p:spPr>
      </p:pic>
      <p:sp>
        <p:nvSpPr>
          <p:cNvPr id="82" name="PlaceHolder 1"/>
          <p:cNvSpPr>
            <a:spLocks noGrp="1"/>
          </p:cNvSpPr>
          <p:nvPr>
            <p:ph/>
          </p:nvPr>
        </p:nvSpPr>
        <p:spPr>
          <a:xfrm>
            <a:off x="385200" y="994680"/>
            <a:ext cx="8116920" cy="3706920"/>
          </a:xfrm>
          <a:prstGeom prst="rect">
            <a:avLst/>
          </a:prstGeom>
          <a:noFill/>
          <a:ln w="0">
            <a:noFill/>
          </a:ln>
        </p:spPr>
        <p:txBody>
          <a:bodyPr lIns="91440" rIns="91440" tIns="91440" bIns="91440" anchor="t">
            <a:noAutofit/>
          </a:bodyPr>
          <a:p>
            <a:pPr indent="0">
              <a:lnSpc>
                <a:spcPct val="115000"/>
              </a:lnSpc>
              <a:buNone/>
              <a:tabLst>
                <a:tab algn="l" pos="0"/>
              </a:tabLst>
            </a:pPr>
            <a:r>
              <a:rPr b="1" lang="en" sz="3000" spc="-1" strike="noStrike">
                <a:solidFill>
                  <a:schemeClr val="dk2"/>
                </a:solidFill>
                <a:latin typeface="Courier New"/>
                <a:ea typeface="Courier New"/>
              </a:rPr>
              <a:t>drone.takeoff()</a:t>
            </a:r>
            <a:endParaRPr b="0" lang="en-US" sz="3000" spc="-1" strike="noStrike">
              <a:solidFill>
                <a:srgbClr val="000000"/>
              </a:solidFill>
              <a:latin typeface="Arial"/>
            </a:endParaRPr>
          </a:p>
          <a:p>
            <a:pPr indent="0">
              <a:lnSpc>
                <a:spcPct val="115000"/>
              </a:lnSpc>
              <a:spcBef>
                <a:spcPts val="1599"/>
              </a:spcBef>
              <a:buNone/>
              <a:tabLst>
                <a:tab algn="l" pos="0"/>
              </a:tabLst>
            </a:pPr>
            <a:r>
              <a:rPr b="1" lang="en" sz="3000" spc="-1" strike="noStrike">
                <a:solidFill>
                  <a:schemeClr val="dk2"/>
                </a:solidFill>
                <a:latin typeface="Courier New"/>
                <a:ea typeface="Courier New"/>
              </a:rPr>
              <a:t>drone.move_forward(50)</a:t>
            </a:r>
            <a:endParaRPr b="0" lang="en-US" sz="3000" spc="-1" strike="noStrike">
              <a:solidFill>
                <a:srgbClr val="000000"/>
              </a:solidFill>
              <a:latin typeface="Arial"/>
            </a:endParaRPr>
          </a:p>
          <a:p>
            <a:pPr indent="0">
              <a:lnSpc>
                <a:spcPct val="115000"/>
              </a:lnSpc>
              <a:spcBef>
                <a:spcPts val="1599"/>
              </a:spcBef>
              <a:buNone/>
              <a:tabLst>
                <a:tab algn="l" pos="0"/>
              </a:tabLst>
            </a:pPr>
            <a:r>
              <a:rPr b="1" lang="en" sz="3000" spc="-1" strike="noStrike">
                <a:solidFill>
                  <a:schemeClr val="dk2"/>
                </a:solidFill>
                <a:latin typeface="Courier New"/>
                <a:ea typeface="Courier New"/>
              </a:rPr>
              <a:t>drone.rotate_counter_clockwise(90)</a:t>
            </a:r>
            <a:endParaRPr b="0" lang="en-US" sz="3000" spc="-1" strike="noStrike">
              <a:solidFill>
                <a:srgbClr val="000000"/>
              </a:solidFill>
              <a:latin typeface="Arial"/>
            </a:endParaRPr>
          </a:p>
          <a:p>
            <a:pPr indent="0">
              <a:lnSpc>
                <a:spcPct val="115000"/>
              </a:lnSpc>
              <a:spcBef>
                <a:spcPts val="1599"/>
              </a:spcBef>
              <a:buNone/>
              <a:tabLst>
                <a:tab algn="l" pos="0"/>
              </a:tabLst>
            </a:pPr>
            <a:r>
              <a:rPr b="1" lang="en" sz="3000" spc="-1" strike="noStrike">
                <a:solidFill>
                  <a:schemeClr val="dk2"/>
                </a:solidFill>
                <a:latin typeface="Courier New"/>
                <a:ea typeface="Courier New"/>
              </a:rPr>
              <a:t>drone.flip(“f”)</a:t>
            </a:r>
            <a:endParaRPr b="0" lang="en-US" sz="3000" spc="-1" strike="noStrike">
              <a:solidFill>
                <a:srgbClr val="000000"/>
              </a:solidFill>
              <a:latin typeface="Arial"/>
            </a:endParaRPr>
          </a:p>
          <a:p>
            <a:pPr indent="0">
              <a:lnSpc>
                <a:spcPct val="115000"/>
              </a:lnSpc>
              <a:spcBef>
                <a:spcPts val="1599"/>
              </a:spcBef>
              <a:spcAft>
                <a:spcPts val="1599"/>
              </a:spcAft>
              <a:buNone/>
              <a:tabLst>
                <a:tab algn="l" pos="0"/>
              </a:tabLst>
            </a:pPr>
            <a:r>
              <a:rPr b="1" lang="en" sz="3000" spc="-1" strike="noStrike">
                <a:solidFill>
                  <a:schemeClr val="dk2"/>
                </a:solidFill>
                <a:latin typeface="Courier New"/>
                <a:ea typeface="Courier New"/>
              </a:rPr>
              <a:t>drone.land()</a:t>
            </a:r>
            <a:endParaRPr b="0" lang="en-US" sz="3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3" name="Google Shape;144;p26" descr=""/>
          <p:cNvPicPr/>
          <p:nvPr/>
        </p:nvPicPr>
        <p:blipFill>
          <a:blip r:embed="rId1"/>
          <a:stretch/>
        </p:blipFill>
        <p:spPr>
          <a:xfrm>
            <a:off x="6123960" y="151560"/>
            <a:ext cx="1958400" cy="661320"/>
          </a:xfrm>
          <a:prstGeom prst="rect">
            <a:avLst/>
          </a:prstGeom>
          <a:ln w="0">
            <a:noFill/>
          </a:ln>
        </p:spPr>
      </p:pic>
      <p:sp>
        <p:nvSpPr>
          <p:cNvPr id="84" name="PlaceHolder 1"/>
          <p:cNvSpPr>
            <a:spLocks noGrp="1"/>
          </p:cNvSpPr>
          <p:nvPr>
            <p:ph/>
          </p:nvPr>
        </p:nvSpPr>
        <p:spPr>
          <a:xfrm>
            <a:off x="2286000" y="2057760"/>
            <a:ext cx="5385600" cy="945720"/>
          </a:xfrm>
          <a:prstGeom prst="rect">
            <a:avLst/>
          </a:prstGeom>
          <a:noFill/>
          <a:ln w="0">
            <a:noFill/>
          </a:ln>
        </p:spPr>
        <p:txBody>
          <a:bodyPr lIns="91440" rIns="91440" tIns="91440" bIns="91440" anchor="t">
            <a:noAutofit/>
          </a:bodyPr>
          <a:p>
            <a:pPr indent="0">
              <a:lnSpc>
                <a:spcPct val="115000"/>
              </a:lnSpc>
              <a:buNone/>
              <a:tabLst>
                <a:tab algn="l" pos="0"/>
              </a:tabLst>
            </a:pPr>
            <a:r>
              <a:rPr b="1" lang="en" sz="3000" spc="-1" strike="noStrike">
                <a:solidFill>
                  <a:schemeClr val="dk2"/>
                </a:solidFill>
                <a:latin typeface="Courier New"/>
                <a:ea typeface="Courier New"/>
              </a:rPr>
              <a:t>drone.move_forward(50)</a:t>
            </a:r>
            <a:endParaRPr b="0" lang="en-US" sz="3000" spc="-1" strike="noStrike">
              <a:solidFill>
                <a:srgbClr val="000000"/>
              </a:solidFill>
              <a:latin typeface="Arial"/>
            </a:endParaRPr>
          </a:p>
          <a:p>
            <a:pPr indent="0">
              <a:lnSpc>
                <a:spcPct val="115000"/>
              </a:lnSpc>
              <a:spcBef>
                <a:spcPts val="1599"/>
              </a:spcBef>
              <a:spcAft>
                <a:spcPts val="1599"/>
              </a:spcAft>
              <a:buNone/>
              <a:tabLst>
                <a:tab algn="l" pos="0"/>
              </a:tabLst>
            </a:pPr>
            <a:endParaRPr b="0" lang="en-US" sz="3000" spc="-1" strike="noStrike">
              <a:solidFill>
                <a:srgbClr val="000000"/>
              </a:solidFill>
              <a:latin typeface="Arial"/>
            </a:endParaRPr>
          </a:p>
        </p:txBody>
      </p:sp>
      <p:sp>
        <p:nvSpPr>
          <p:cNvPr id="85" name="Google Shape;146;p26"/>
          <p:cNvSpPr/>
          <p:nvPr/>
        </p:nvSpPr>
        <p:spPr>
          <a:xfrm>
            <a:off x="409320" y="461880"/>
            <a:ext cx="2120040" cy="116496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400" spc="-1" strike="noStrike">
                <a:solidFill>
                  <a:srgbClr val="666666"/>
                </a:solidFill>
                <a:latin typeface="Arial"/>
                <a:ea typeface="Arial"/>
              </a:rPr>
              <a:t>This is the name of your drone in the program which is known as an “object”. We named the drone “drone”, but we can use any name.</a:t>
            </a:r>
            <a:endParaRPr b="0" lang="en-US" sz="1400" spc="-1" strike="noStrike">
              <a:solidFill>
                <a:srgbClr val="000000"/>
              </a:solidFill>
              <a:latin typeface="Arial"/>
            </a:endParaRPr>
          </a:p>
        </p:txBody>
      </p:sp>
      <p:cxnSp>
        <p:nvCxnSpPr>
          <p:cNvPr id="86" name="Google Shape;147;p26"/>
          <p:cNvCxnSpPr/>
          <p:nvPr/>
        </p:nvCxnSpPr>
        <p:spPr>
          <a:xfrm>
            <a:off x="1679400" y="1899720"/>
            <a:ext cx="1071000" cy="420480"/>
          </a:xfrm>
          <a:prstGeom prst="straightConnector1">
            <a:avLst/>
          </a:prstGeom>
          <a:ln w="9525">
            <a:solidFill>
              <a:srgbClr val="595959"/>
            </a:solidFill>
            <a:round/>
            <a:tailEnd len="med" type="triangle" w="med"/>
          </a:ln>
        </p:spPr>
      </p:cxnSp>
      <p:sp>
        <p:nvSpPr>
          <p:cNvPr id="87" name="Google Shape;148;p26"/>
          <p:cNvSpPr/>
          <p:nvPr/>
        </p:nvSpPr>
        <p:spPr>
          <a:xfrm>
            <a:off x="2451600" y="3417120"/>
            <a:ext cx="2120040" cy="116496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400" spc="-1" strike="noStrike">
                <a:solidFill>
                  <a:srgbClr val="666666"/>
                </a:solidFill>
                <a:latin typeface="Arial"/>
                <a:ea typeface="Arial"/>
              </a:rPr>
              <a:t>The period separates our object from the command we want to send to the drone.</a:t>
            </a:r>
            <a:endParaRPr b="0" lang="en-US" sz="1400" spc="-1" strike="noStrike">
              <a:solidFill>
                <a:srgbClr val="000000"/>
              </a:solidFill>
              <a:latin typeface="Arial"/>
            </a:endParaRPr>
          </a:p>
        </p:txBody>
      </p:sp>
      <p:cxnSp>
        <p:nvCxnSpPr>
          <p:cNvPr id="88" name="Google Shape;149;p26"/>
          <p:cNvCxnSpPr>
            <a:stCxn id="87" idx="0"/>
          </p:cNvCxnSpPr>
          <p:nvPr/>
        </p:nvCxnSpPr>
        <p:spPr>
          <a:xfrm flipV="1">
            <a:off x="3511440" y="2718360"/>
            <a:ext cx="57960" cy="699120"/>
          </a:xfrm>
          <a:prstGeom prst="straightConnector1">
            <a:avLst/>
          </a:prstGeom>
          <a:ln w="9525">
            <a:solidFill>
              <a:srgbClr val="595959"/>
            </a:solidFill>
            <a:round/>
            <a:tailEnd len="med" type="triangle" w="med"/>
          </a:ln>
        </p:spPr>
      </p:cxnSp>
      <p:sp>
        <p:nvSpPr>
          <p:cNvPr id="89" name="Google Shape;150;p26"/>
          <p:cNvSpPr/>
          <p:nvPr/>
        </p:nvSpPr>
        <p:spPr>
          <a:xfrm>
            <a:off x="3511800" y="231480"/>
            <a:ext cx="2120040" cy="116496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400" spc="-1" strike="noStrike">
                <a:solidFill>
                  <a:srgbClr val="666666"/>
                </a:solidFill>
                <a:latin typeface="Arial"/>
                <a:ea typeface="Arial"/>
              </a:rPr>
              <a:t>After the period, we have our command which is known as a “method” or “function”. This method tells the drone to fly forward. </a:t>
            </a:r>
            <a:endParaRPr b="0" lang="en-US" sz="1400" spc="-1" strike="noStrike">
              <a:solidFill>
                <a:srgbClr val="000000"/>
              </a:solidFill>
              <a:latin typeface="Arial"/>
            </a:endParaRPr>
          </a:p>
        </p:txBody>
      </p:sp>
      <p:cxnSp>
        <p:nvCxnSpPr>
          <p:cNvPr id="90" name="Google Shape;151;p26"/>
          <p:cNvCxnSpPr/>
          <p:nvPr/>
        </p:nvCxnSpPr>
        <p:spPr>
          <a:xfrm>
            <a:off x="4114800" y="1600200"/>
            <a:ext cx="10800" cy="734760"/>
          </a:xfrm>
          <a:prstGeom prst="straightConnector1">
            <a:avLst/>
          </a:prstGeom>
          <a:ln w="9525">
            <a:solidFill>
              <a:srgbClr val="595959"/>
            </a:solidFill>
            <a:round/>
            <a:tailEnd len="med" type="triangle" w="med"/>
          </a:ln>
        </p:spPr>
      </p:cxnSp>
      <p:sp>
        <p:nvSpPr>
          <p:cNvPr id="91" name="Google Shape;152;p26"/>
          <p:cNvSpPr/>
          <p:nvPr/>
        </p:nvSpPr>
        <p:spPr>
          <a:xfrm>
            <a:off x="5962320" y="3003480"/>
            <a:ext cx="2833920" cy="181440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400" spc="-1" strike="noStrike">
                <a:solidFill>
                  <a:srgbClr val="666666"/>
                </a:solidFill>
                <a:latin typeface="Arial"/>
                <a:ea typeface="Arial"/>
              </a:rPr>
              <a:t>Inside the parentheses, we are telling the drone how far forward to go. In this case, the “forward” method needs to know how far to go forward in centimeters. This is called a “argument” and can be any valid number for this method.</a:t>
            </a:r>
            <a:endParaRPr b="0" lang="en-US" sz="1400" spc="-1" strike="noStrike">
              <a:solidFill>
                <a:srgbClr val="000000"/>
              </a:solidFill>
              <a:latin typeface="Arial"/>
            </a:endParaRPr>
          </a:p>
        </p:txBody>
      </p:sp>
      <p:cxnSp>
        <p:nvCxnSpPr>
          <p:cNvPr id="92" name="Google Shape;153;p26"/>
          <p:cNvCxnSpPr/>
          <p:nvPr/>
        </p:nvCxnSpPr>
        <p:spPr>
          <a:xfrm flipH="1" flipV="1">
            <a:off x="6959160" y="2676600"/>
            <a:ext cx="1270800" cy="398160"/>
          </a:xfrm>
          <a:prstGeom prst="straightConnector1">
            <a:avLst/>
          </a:prstGeom>
          <a:ln w="9525">
            <a:solidFill>
              <a:srgbClr val="595959"/>
            </a:solidFill>
            <a:round/>
            <a:tailEnd len="med" type="triangle" w="med"/>
          </a:ln>
        </p:spPr>
      </p:cxn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3" name="Google Shape;158;p27" descr=""/>
          <p:cNvPicPr/>
          <p:nvPr/>
        </p:nvPicPr>
        <p:blipFill>
          <a:blip r:embed="rId1"/>
          <a:stretch/>
        </p:blipFill>
        <p:spPr>
          <a:xfrm>
            <a:off x="6123960" y="151560"/>
            <a:ext cx="1958400" cy="661320"/>
          </a:xfrm>
          <a:prstGeom prst="rect">
            <a:avLst/>
          </a:prstGeom>
          <a:ln w="0">
            <a:noFill/>
          </a:ln>
        </p:spPr>
      </p:pic>
      <p:sp>
        <p:nvSpPr>
          <p:cNvPr id="94" name="PlaceHolder 1"/>
          <p:cNvSpPr>
            <a:spLocks noGrp="1"/>
          </p:cNvSpPr>
          <p:nvPr>
            <p:ph/>
          </p:nvPr>
        </p:nvSpPr>
        <p:spPr>
          <a:xfrm>
            <a:off x="457200" y="2057400"/>
            <a:ext cx="8229600" cy="685800"/>
          </a:xfrm>
          <a:prstGeom prst="rect">
            <a:avLst/>
          </a:prstGeom>
          <a:noFill/>
          <a:ln w="0">
            <a:noFill/>
          </a:ln>
        </p:spPr>
        <p:txBody>
          <a:bodyPr lIns="91440" rIns="91440" tIns="91440" bIns="91440" anchor="t">
            <a:noAutofit/>
          </a:bodyPr>
          <a:p>
            <a:pPr indent="0">
              <a:lnSpc>
                <a:spcPct val="115000"/>
              </a:lnSpc>
              <a:buNone/>
              <a:tabLst>
                <a:tab algn="l" pos="0"/>
              </a:tabLst>
            </a:pPr>
            <a:r>
              <a:rPr b="1" lang="en" sz="3000" spc="-1" strike="noStrike">
                <a:solidFill>
                  <a:schemeClr val="dk2"/>
                </a:solidFill>
                <a:latin typeface="Courier New"/>
                <a:ea typeface="Courier New"/>
              </a:rPr>
              <a:t>drone.rotate_counter_clockwisew(90)</a:t>
            </a:r>
            <a:endParaRPr b="0" lang="en-US" sz="3000" spc="-1" strike="noStrike">
              <a:solidFill>
                <a:srgbClr val="000000"/>
              </a:solidFill>
              <a:latin typeface="Arial"/>
            </a:endParaRPr>
          </a:p>
          <a:p>
            <a:pPr indent="0">
              <a:lnSpc>
                <a:spcPct val="115000"/>
              </a:lnSpc>
              <a:spcBef>
                <a:spcPts val="1599"/>
              </a:spcBef>
              <a:spcAft>
                <a:spcPts val="1599"/>
              </a:spcAft>
              <a:buNone/>
              <a:tabLst>
                <a:tab algn="l" pos="0"/>
              </a:tabLst>
            </a:pPr>
            <a:endParaRPr b="0" lang="en-US" sz="3000" spc="-1" strike="noStrike">
              <a:solidFill>
                <a:srgbClr val="000000"/>
              </a:solidFill>
              <a:latin typeface="Arial"/>
            </a:endParaRPr>
          </a:p>
        </p:txBody>
      </p:sp>
      <p:sp>
        <p:nvSpPr>
          <p:cNvPr id="95" name="Google Shape;160;p27"/>
          <p:cNvSpPr/>
          <p:nvPr/>
        </p:nvSpPr>
        <p:spPr>
          <a:xfrm>
            <a:off x="409320" y="461880"/>
            <a:ext cx="2120040" cy="116496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400" spc="-1" strike="noStrike">
                <a:solidFill>
                  <a:srgbClr val="666666"/>
                </a:solidFill>
                <a:latin typeface="Arial"/>
                <a:ea typeface="Arial"/>
              </a:rPr>
              <a:t>This is the name of your drone in the program which is known as an “object”. We named the drone “drone”, but we can use any name.</a:t>
            </a:r>
            <a:endParaRPr b="0" lang="en-US" sz="1400" spc="-1" strike="noStrike">
              <a:solidFill>
                <a:srgbClr val="000000"/>
              </a:solidFill>
              <a:latin typeface="Arial"/>
            </a:endParaRPr>
          </a:p>
        </p:txBody>
      </p:sp>
      <p:cxnSp>
        <p:nvCxnSpPr>
          <p:cNvPr id="96" name="Google Shape;161;p27"/>
          <p:cNvCxnSpPr/>
          <p:nvPr/>
        </p:nvCxnSpPr>
        <p:spPr>
          <a:xfrm flipH="1">
            <a:off x="1045440" y="1886400"/>
            <a:ext cx="555120" cy="399960"/>
          </a:xfrm>
          <a:prstGeom prst="straightConnector1">
            <a:avLst/>
          </a:prstGeom>
          <a:ln w="9525">
            <a:solidFill>
              <a:srgbClr val="595959"/>
            </a:solidFill>
            <a:round/>
            <a:tailEnd len="med" type="triangle" w="med"/>
          </a:ln>
        </p:spPr>
      </p:cxnSp>
      <p:sp>
        <p:nvSpPr>
          <p:cNvPr id="97" name="Google Shape;162;p27"/>
          <p:cNvSpPr/>
          <p:nvPr/>
        </p:nvSpPr>
        <p:spPr>
          <a:xfrm>
            <a:off x="2451600" y="3417120"/>
            <a:ext cx="2120040" cy="116496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400" spc="-1" strike="noStrike">
                <a:solidFill>
                  <a:srgbClr val="666666"/>
                </a:solidFill>
                <a:latin typeface="Arial"/>
                <a:ea typeface="Arial"/>
              </a:rPr>
              <a:t>The period separates our object from the command we want to send to the drone.</a:t>
            </a:r>
            <a:endParaRPr b="0" lang="en-US" sz="1400" spc="-1" strike="noStrike">
              <a:solidFill>
                <a:srgbClr val="000000"/>
              </a:solidFill>
              <a:latin typeface="Arial"/>
            </a:endParaRPr>
          </a:p>
        </p:txBody>
      </p:sp>
      <p:cxnSp>
        <p:nvCxnSpPr>
          <p:cNvPr id="98" name="Google Shape;163;p27"/>
          <p:cNvCxnSpPr>
            <a:stCxn id="97" idx="0"/>
          </p:cNvCxnSpPr>
          <p:nvPr/>
        </p:nvCxnSpPr>
        <p:spPr>
          <a:xfrm flipH="1" flipV="1">
            <a:off x="1881720" y="2801880"/>
            <a:ext cx="1630080" cy="615600"/>
          </a:xfrm>
          <a:prstGeom prst="straightConnector1">
            <a:avLst/>
          </a:prstGeom>
          <a:ln w="9525">
            <a:solidFill>
              <a:srgbClr val="595959"/>
            </a:solidFill>
            <a:round/>
            <a:tailEnd len="med" type="triangle" w="med"/>
          </a:ln>
        </p:spPr>
      </p:cxnSp>
      <p:sp>
        <p:nvSpPr>
          <p:cNvPr id="99" name="Google Shape;164;p27"/>
          <p:cNvSpPr/>
          <p:nvPr/>
        </p:nvSpPr>
        <p:spPr>
          <a:xfrm>
            <a:off x="2902320" y="734760"/>
            <a:ext cx="2120040" cy="116496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400" spc="-1" strike="noStrike">
                <a:solidFill>
                  <a:srgbClr val="666666"/>
                </a:solidFill>
                <a:latin typeface="Arial"/>
                <a:ea typeface="Arial"/>
              </a:rPr>
              <a:t>This method tells the drone to rotate clockwise.</a:t>
            </a:r>
            <a:endParaRPr b="0" lang="en-US" sz="1400" spc="-1" strike="noStrike">
              <a:solidFill>
                <a:srgbClr val="000000"/>
              </a:solidFill>
              <a:latin typeface="Arial"/>
            </a:endParaRPr>
          </a:p>
        </p:txBody>
      </p:sp>
      <p:cxnSp>
        <p:nvCxnSpPr>
          <p:cNvPr id="100" name="Google Shape;165;p27"/>
          <p:cNvCxnSpPr/>
          <p:nvPr/>
        </p:nvCxnSpPr>
        <p:spPr>
          <a:xfrm>
            <a:off x="3872520" y="1595520"/>
            <a:ext cx="10800" cy="734760"/>
          </a:xfrm>
          <a:prstGeom prst="straightConnector1">
            <a:avLst/>
          </a:prstGeom>
          <a:ln w="9525">
            <a:solidFill>
              <a:srgbClr val="595959"/>
            </a:solidFill>
            <a:round/>
            <a:tailEnd len="med" type="triangle" w="med"/>
          </a:ln>
        </p:spPr>
      </p:cxnSp>
      <p:sp>
        <p:nvSpPr>
          <p:cNvPr id="101" name="Google Shape;166;p27"/>
          <p:cNvSpPr/>
          <p:nvPr/>
        </p:nvSpPr>
        <p:spPr>
          <a:xfrm>
            <a:off x="5185440" y="2993040"/>
            <a:ext cx="2833920" cy="181440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400" spc="-1" strike="noStrike">
                <a:solidFill>
                  <a:srgbClr val="666666"/>
                </a:solidFill>
                <a:latin typeface="Arial"/>
                <a:ea typeface="Arial"/>
              </a:rPr>
              <a:t>In this case, the method needs to know the number of degrees to rotate. You can use any number to tell the drone how much to rotate.</a:t>
            </a:r>
            <a:endParaRPr b="0" lang="en-US" sz="1400" spc="-1" strike="noStrike">
              <a:solidFill>
                <a:srgbClr val="000000"/>
              </a:solidFill>
              <a:latin typeface="Arial"/>
            </a:endParaRPr>
          </a:p>
        </p:txBody>
      </p:sp>
      <p:cxnSp>
        <p:nvCxnSpPr>
          <p:cNvPr id="102" name="Google Shape;167;p27"/>
          <p:cNvCxnSpPr/>
          <p:nvPr/>
        </p:nvCxnSpPr>
        <p:spPr>
          <a:xfrm flipV="1">
            <a:off x="6276960" y="2769480"/>
            <a:ext cx="1752480" cy="294840"/>
          </a:xfrm>
          <a:prstGeom prst="straightConnector1">
            <a:avLst/>
          </a:prstGeom>
          <a:ln w="9525">
            <a:solidFill>
              <a:srgbClr val="595959"/>
            </a:solidFill>
            <a:round/>
            <a:tailEnd len="med" type="triangle" w="med"/>
          </a:ln>
        </p:spPr>
      </p:cxn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3" name="Google Shape;172;p28" descr=""/>
          <p:cNvPicPr/>
          <p:nvPr/>
        </p:nvPicPr>
        <p:blipFill>
          <a:blip r:embed="rId1"/>
          <a:stretch/>
        </p:blipFill>
        <p:spPr>
          <a:xfrm>
            <a:off x="6123960" y="151560"/>
            <a:ext cx="1958400" cy="661320"/>
          </a:xfrm>
          <a:prstGeom prst="rect">
            <a:avLst/>
          </a:prstGeom>
          <a:ln w="0">
            <a:noFill/>
          </a:ln>
        </p:spPr>
      </p:pic>
      <p:sp>
        <p:nvSpPr>
          <p:cNvPr id="104" name="PlaceHolder 1"/>
          <p:cNvSpPr>
            <a:spLocks noGrp="1"/>
          </p:cNvSpPr>
          <p:nvPr>
            <p:ph/>
          </p:nvPr>
        </p:nvSpPr>
        <p:spPr>
          <a:xfrm>
            <a:off x="2211480" y="2140200"/>
            <a:ext cx="4317120" cy="862920"/>
          </a:xfrm>
          <a:prstGeom prst="rect">
            <a:avLst/>
          </a:prstGeom>
          <a:noFill/>
          <a:ln w="0">
            <a:noFill/>
          </a:ln>
        </p:spPr>
        <p:txBody>
          <a:bodyPr lIns="91440" rIns="91440" tIns="91440" bIns="91440" anchor="t">
            <a:noAutofit/>
          </a:bodyPr>
          <a:p>
            <a:pPr indent="0">
              <a:lnSpc>
                <a:spcPct val="115000"/>
              </a:lnSpc>
              <a:buNone/>
              <a:tabLst>
                <a:tab algn="l" pos="0"/>
              </a:tabLst>
            </a:pPr>
            <a:r>
              <a:rPr b="1" lang="en" sz="3000" spc="-1" strike="noStrike">
                <a:solidFill>
                  <a:schemeClr val="dk2"/>
                </a:solidFill>
                <a:latin typeface="Courier New"/>
                <a:ea typeface="Courier New"/>
              </a:rPr>
              <a:t>drone.flip(“f”)</a:t>
            </a:r>
            <a:endParaRPr b="0" lang="en-US" sz="3000" spc="-1" strike="noStrike">
              <a:solidFill>
                <a:srgbClr val="000000"/>
              </a:solidFill>
              <a:latin typeface="Arial"/>
            </a:endParaRPr>
          </a:p>
          <a:p>
            <a:pPr indent="0">
              <a:lnSpc>
                <a:spcPct val="115000"/>
              </a:lnSpc>
              <a:spcBef>
                <a:spcPts val="1599"/>
              </a:spcBef>
              <a:spcAft>
                <a:spcPts val="1599"/>
              </a:spcAft>
              <a:buNone/>
              <a:tabLst>
                <a:tab algn="l" pos="0"/>
              </a:tabLst>
            </a:pPr>
            <a:endParaRPr b="0" lang="en-US" sz="3000" spc="-1" strike="noStrike">
              <a:solidFill>
                <a:srgbClr val="000000"/>
              </a:solidFill>
              <a:latin typeface="Arial"/>
            </a:endParaRPr>
          </a:p>
        </p:txBody>
      </p:sp>
      <p:sp>
        <p:nvSpPr>
          <p:cNvPr id="105" name="Google Shape;174;p28"/>
          <p:cNvSpPr/>
          <p:nvPr/>
        </p:nvSpPr>
        <p:spPr>
          <a:xfrm>
            <a:off x="409320" y="461880"/>
            <a:ext cx="2120040" cy="116496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400" spc="-1" strike="noStrike">
                <a:solidFill>
                  <a:srgbClr val="666666"/>
                </a:solidFill>
                <a:latin typeface="Arial"/>
                <a:ea typeface="Arial"/>
              </a:rPr>
              <a:t>This is the name of your drone in the program which is known as an “object”. We named the drone “drone”, but we can use any name.</a:t>
            </a:r>
            <a:endParaRPr b="0" lang="en-US" sz="1400" spc="-1" strike="noStrike">
              <a:solidFill>
                <a:srgbClr val="000000"/>
              </a:solidFill>
              <a:latin typeface="Arial"/>
            </a:endParaRPr>
          </a:p>
        </p:txBody>
      </p:sp>
      <p:cxnSp>
        <p:nvCxnSpPr>
          <p:cNvPr id="106" name="Google Shape;175;p28"/>
          <p:cNvCxnSpPr/>
          <p:nvPr/>
        </p:nvCxnSpPr>
        <p:spPr>
          <a:xfrm>
            <a:off x="1679400" y="1899720"/>
            <a:ext cx="1071000" cy="420480"/>
          </a:xfrm>
          <a:prstGeom prst="straightConnector1">
            <a:avLst/>
          </a:prstGeom>
          <a:ln w="9525">
            <a:solidFill>
              <a:srgbClr val="595959"/>
            </a:solidFill>
            <a:round/>
            <a:tailEnd len="med" type="triangle" w="med"/>
          </a:ln>
        </p:spPr>
      </p:cxnSp>
      <p:sp>
        <p:nvSpPr>
          <p:cNvPr id="107" name="Google Shape;176;p28"/>
          <p:cNvSpPr/>
          <p:nvPr/>
        </p:nvSpPr>
        <p:spPr>
          <a:xfrm>
            <a:off x="2451600" y="3417120"/>
            <a:ext cx="2120040" cy="116496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400" spc="-1" strike="noStrike">
                <a:solidFill>
                  <a:srgbClr val="666666"/>
                </a:solidFill>
                <a:latin typeface="Arial"/>
                <a:ea typeface="Arial"/>
              </a:rPr>
              <a:t>The period separates our object from the command we want to send to the drone.</a:t>
            </a:r>
            <a:endParaRPr b="0" lang="en-US" sz="1400" spc="-1" strike="noStrike">
              <a:solidFill>
                <a:srgbClr val="000000"/>
              </a:solidFill>
              <a:latin typeface="Arial"/>
            </a:endParaRPr>
          </a:p>
        </p:txBody>
      </p:sp>
      <p:cxnSp>
        <p:nvCxnSpPr>
          <p:cNvPr id="108" name="Google Shape;177;p28"/>
          <p:cNvCxnSpPr>
            <a:stCxn id="107" idx="0"/>
          </p:cNvCxnSpPr>
          <p:nvPr/>
        </p:nvCxnSpPr>
        <p:spPr>
          <a:xfrm flipV="1">
            <a:off x="3511440" y="2718360"/>
            <a:ext cx="57960" cy="699120"/>
          </a:xfrm>
          <a:prstGeom prst="straightConnector1">
            <a:avLst/>
          </a:prstGeom>
          <a:ln w="9525">
            <a:solidFill>
              <a:srgbClr val="595959"/>
            </a:solidFill>
            <a:round/>
            <a:tailEnd len="med" type="triangle" w="med"/>
          </a:ln>
        </p:spPr>
      </p:cxnSp>
      <p:sp>
        <p:nvSpPr>
          <p:cNvPr id="109" name="Google Shape;178;p28"/>
          <p:cNvSpPr/>
          <p:nvPr/>
        </p:nvSpPr>
        <p:spPr>
          <a:xfrm>
            <a:off x="3130920" y="974880"/>
            <a:ext cx="2120040" cy="66132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400" spc="-1" strike="noStrike">
                <a:solidFill>
                  <a:srgbClr val="666666"/>
                </a:solidFill>
                <a:latin typeface="Arial"/>
                <a:ea typeface="Arial"/>
              </a:rPr>
              <a:t>This method tells the drone to flip.</a:t>
            </a:r>
            <a:endParaRPr b="0" lang="en-US" sz="1400" spc="-1" strike="noStrike">
              <a:solidFill>
                <a:srgbClr val="000000"/>
              </a:solidFill>
              <a:latin typeface="Arial"/>
            </a:endParaRPr>
          </a:p>
        </p:txBody>
      </p:sp>
      <p:cxnSp>
        <p:nvCxnSpPr>
          <p:cNvPr id="110" name="Google Shape;179;p28"/>
          <p:cNvCxnSpPr/>
          <p:nvPr/>
        </p:nvCxnSpPr>
        <p:spPr>
          <a:xfrm>
            <a:off x="4101120" y="1595520"/>
            <a:ext cx="10800" cy="734760"/>
          </a:xfrm>
          <a:prstGeom prst="straightConnector1">
            <a:avLst/>
          </a:prstGeom>
          <a:ln w="9525">
            <a:solidFill>
              <a:srgbClr val="595959"/>
            </a:solidFill>
            <a:round/>
            <a:tailEnd len="med" type="triangle" w="med"/>
          </a:ln>
        </p:spPr>
      </p:cxnSp>
      <p:sp>
        <p:nvSpPr>
          <p:cNvPr id="111" name="Google Shape;180;p28"/>
          <p:cNvSpPr/>
          <p:nvPr/>
        </p:nvSpPr>
        <p:spPr>
          <a:xfrm>
            <a:off x="5962320" y="3003480"/>
            <a:ext cx="2833920" cy="202320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400" spc="-1" strike="noStrike">
                <a:solidFill>
                  <a:srgbClr val="666666"/>
                </a:solidFill>
                <a:latin typeface="Arial"/>
                <a:ea typeface="Arial"/>
              </a:rPr>
              <a:t>Inside the parentheses, notice the “f” is inside quotation marks. Valid values here include the following:</a:t>
            </a: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p>
            <a:pPr>
              <a:lnSpc>
                <a:spcPct val="100000"/>
              </a:lnSpc>
              <a:tabLst>
                <a:tab algn="l" pos="0"/>
              </a:tabLst>
            </a:pPr>
            <a:r>
              <a:rPr b="1" lang="en" sz="1400" spc="-1" strike="noStrike">
                <a:solidFill>
                  <a:srgbClr val="666666"/>
                </a:solidFill>
                <a:highlight>
                  <a:srgbClr val="ffffff"/>
                </a:highlight>
                <a:latin typeface="Courier New"/>
                <a:ea typeface="Courier New"/>
              </a:rPr>
              <a:t>“</a:t>
            </a:r>
            <a:r>
              <a:rPr b="1" lang="en" sz="1400" spc="-1" strike="noStrike">
                <a:solidFill>
                  <a:srgbClr val="666666"/>
                </a:solidFill>
                <a:highlight>
                  <a:srgbClr val="ffffff"/>
                </a:highlight>
                <a:latin typeface="Courier New"/>
                <a:ea typeface="Courier New"/>
              </a:rPr>
              <a:t>l” - left</a:t>
            </a:r>
            <a:endParaRPr b="0" lang="en-US" sz="1400" spc="-1" strike="noStrike">
              <a:solidFill>
                <a:srgbClr val="000000"/>
              </a:solidFill>
              <a:latin typeface="Arial"/>
            </a:endParaRPr>
          </a:p>
          <a:p>
            <a:pPr>
              <a:lnSpc>
                <a:spcPct val="100000"/>
              </a:lnSpc>
              <a:tabLst>
                <a:tab algn="l" pos="0"/>
              </a:tabLst>
            </a:pPr>
            <a:r>
              <a:rPr b="1" lang="en" sz="1400" spc="-1" strike="noStrike">
                <a:solidFill>
                  <a:srgbClr val="666666"/>
                </a:solidFill>
                <a:highlight>
                  <a:srgbClr val="ffffff"/>
                </a:highlight>
                <a:latin typeface="Courier New"/>
                <a:ea typeface="Courier New"/>
              </a:rPr>
              <a:t>“</a:t>
            </a:r>
            <a:r>
              <a:rPr b="1" lang="en" sz="1400" spc="-1" strike="noStrike">
                <a:solidFill>
                  <a:srgbClr val="666666"/>
                </a:solidFill>
                <a:highlight>
                  <a:srgbClr val="ffffff"/>
                </a:highlight>
                <a:latin typeface="Courier New"/>
                <a:ea typeface="Courier New"/>
              </a:rPr>
              <a:t>r” - right</a:t>
            </a:r>
            <a:endParaRPr b="0" lang="en-US" sz="1400" spc="-1" strike="noStrike">
              <a:solidFill>
                <a:srgbClr val="000000"/>
              </a:solidFill>
              <a:latin typeface="Arial"/>
            </a:endParaRPr>
          </a:p>
          <a:p>
            <a:pPr>
              <a:lnSpc>
                <a:spcPct val="100000"/>
              </a:lnSpc>
              <a:tabLst>
                <a:tab algn="l" pos="0"/>
              </a:tabLst>
            </a:pPr>
            <a:r>
              <a:rPr b="1" lang="en" sz="1400" spc="-1" strike="noStrike">
                <a:solidFill>
                  <a:srgbClr val="666666"/>
                </a:solidFill>
                <a:highlight>
                  <a:srgbClr val="ffffff"/>
                </a:highlight>
                <a:latin typeface="Courier New"/>
                <a:ea typeface="Courier New"/>
              </a:rPr>
              <a:t>“</a:t>
            </a:r>
            <a:r>
              <a:rPr b="1" lang="en" sz="1400" spc="-1" strike="noStrike">
                <a:solidFill>
                  <a:srgbClr val="666666"/>
                </a:solidFill>
                <a:highlight>
                  <a:srgbClr val="ffffff"/>
                </a:highlight>
                <a:latin typeface="Courier New"/>
                <a:ea typeface="Courier New"/>
              </a:rPr>
              <a:t>f” - forward</a:t>
            </a:r>
            <a:endParaRPr b="0" lang="en-US" sz="1400" spc="-1" strike="noStrike">
              <a:solidFill>
                <a:srgbClr val="000000"/>
              </a:solidFill>
              <a:latin typeface="Arial"/>
            </a:endParaRPr>
          </a:p>
          <a:p>
            <a:pPr>
              <a:lnSpc>
                <a:spcPct val="100000"/>
              </a:lnSpc>
              <a:tabLst>
                <a:tab algn="l" pos="0"/>
              </a:tabLst>
            </a:pPr>
            <a:r>
              <a:rPr b="1" lang="en" sz="1400" spc="-1" strike="noStrike">
                <a:solidFill>
                  <a:srgbClr val="666666"/>
                </a:solidFill>
                <a:highlight>
                  <a:srgbClr val="ffffff"/>
                </a:highlight>
                <a:latin typeface="Courier New"/>
                <a:ea typeface="Courier New"/>
              </a:rPr>
              <a:t>“</a:t>
            </a:r>
            <a:r>
              <a:rPr b="1" lang="en" sz="1400" spc="-1" strike="noStrike">
                <a:solidFill>
                  <a:srgbClr val="666666"/>
                </a:solidFill>
                <a:highlight>
                  <a:srgbClr val="ffffff"/>
                </a:highlight>
                <a:latin typeface="Courier New"/>
                <a:ea typeface="Courier New"/>
              </a:rPr>
              <a:t>b” - back</a:t>
            </a: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p:txBody>
      </p:sp>
      <p:cxnSp>
        <p:nvCxnSpPr>
          <p:cNvPr id="112" name="Google Shape;181;p28"/>
          <p:cNvCxnSpPr/>
          <p:nvPr/>
        </p:nvCxnSpPr>
        <p:spPr>
          <a:xfrm flipH="1" flipV="1">
            <a:off x="5783400" y="2676600"/>
            <a:ext cx="1270800" cy="398160"/>
          </a:xfrm>
          <a:prstGeom prst="straightConnector1">
            <a:avLst/>
          </a:prstGeom>
          <a:ln w="9525">
            <a:solidFill>
              <a:srgbClr val="595959"/>
            </a:solidFill>
            <a:round/>
            <a:tailEnd len="med" type="triangle" w="med"/>
          </a:ln>
        </p:spPr>
      </p:cxn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3" name="Google Shape;186;p29" descr=""/>
          <p:cNvPicPr/>
          <p:nvPr/>
        </p:nvPicPr>
        <p:blipFill>
          <a:blip r:embed="rId1"/>
          <a:stretch/>
        </p:blipFill>
        <p:spPr>
          <a:xfrm>
            <a:off x="6123960" y="151560"/>
            <a:ext cx="1958400" cy="661320"/>
          </a:xfrm>
          <a:prstGeom prst="rect">
            <a:avLst/>
          </a:prstGeom>
          <a:ln w="0">
            <a:noFill/>
          </a:ln>
        </p:spPr>
      </p:pic>
      <p:sp>
        <p:nvSpPr>
          <p:cNvPr id="114" name="PlaceHolder 1"/>
          <p:cNvSpPr>
            <a:spLocks noGrp="1"/>
          </p:cNvSpPr>
          <p:nvPr>
            <p:ph/>
          </p:nvPr>
        </p:nvSpPr>
        <p:spPr>
          <a:xfrm>
            <a:off x="2211480" y="2140200"/>
            <a:ext cx="4317120" cy="862920"/>
          </a:xfrm>
          <a:prstGeom prst="rect">
            <a:avLst/>
          </a:prstGeom>
          <a:noFill/>
          <a:ln w="0">
            <a:noFill/>
          </a:ln>
        </p:spPr>
        <p:txBody>
          <a:bodyPr lIns="91440" rIns="91440" tIns="91440" bIns="91440" anchor="t">
            <a:noAutofit/>
          </a:bodyPr>
          <a:p>
            <a:pPr indent="0">
              <a:lnSpc>
                <a:spcPct val="115000"/>
              </a:lnSpc>
              <a:buNone/>
              <a:tabLst>
                <a:tab algn="l" pos="0"/>
              </a:tabLst>
            </a:pPr>
            <a:r>
              <a:rPr b="1" lang="en" sz="3000" spc="-1" strike="noStrike">
                <a:solidFill>
                  <a:schemeClr val="dk2"/>
                </a:solidFill>
                <a:latin typeface="Courier New"/>
                <a:ea typeface="Courier New"/>
              </a:rPr>
              <a:t>drone.takeoff()</a:t>
            </a:r>
            <a:endParaRPr b="0" lang="en-US" sz="3000" spc="-1" strike="noStrike">
              <a:solidFill>
                <a:srgbClr val="000000"/>
              </a:solidFill>
              <a:latin typeface="Arial"/>
            </a:endParaRPr>
          </a:p>
          <a:p>
            <a:pPr indent="0">
              <a:lnSpc>
                <a:spcPct val="115000"/>
              </a:lnSpc>
              <a:spcBef>
                <a:spcPts val="1599"/>
              </a:spcBef>
              <a:spcAft>
                <a:spcPts val="1599"/>
              </a:spcAft>
              <a:buNone/>
              <a:tabLst>
                <a:tab algn="l" pos="0"/>
              </a:tabLst>
            </a:pPr>
            <a:endParaRPr b="0" lang="en-US" sz="3000" spc="-1" strike="noStrike">
              <a:solidFill>
                <a:srgbClr val="000000"/>
              </a:solidFill>
              <a:latin typeface="Arial"/>
            </a:endParaRPr>
          </a:p>
        </p:txBody>
      </p:sp>
      <p:sp>
        <p:nvSpPr>
          <p:cNvPr id="115" name="Google Shape;188;p29"/>
          <p:cNvSpPr/>
          <p:nvPr/>
        </p:nvSpPr>
        <p:spPr>
          <a:xfrm>
            <a:off x="409320" y="461880"/>
            <a:ext cx="2120040" cy="116496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400" spc="-1" strike="noStrike">
                <a:solidFill>
                  <a:srgbClr val="666666"/>
                </a:solidFill>
                <a:latin typeface="Arial"/>
                <a:ea typeface="Arial"/>
              </a:rPr>
              <a:t>This is the name of your drone in the program which is known as an “object”. We named the drone “drone”, but we can use any name.</a:t>
            </a:r>
            <a:endParaRPr b="0" lang="en-US" sz="1400" spc="-1" strike="noStrike">
              <a:solidFill>
                <a:srgbClr val="000000"/>
              </a:solidFill>
              <a:latin typeface="Arial"/>
            </a:endParaRPr>
          </a:p>
        </p:txBody>
      </p:sp>
      <p:cxnSp>
        <p:nvCxnSpPr>
          <p:cNvPr id="116" name="Google Shape;189;p29"/>
          <p:cNvCxnSpPr/>
          <p:nvPr/>
        </p:nvCxnSpPr>
        <p:spPr>
          <a:xfrm>
            <a:off x="1679400" y="1899720"/>
            <a:ext cx="1071000" cy="420480"/>
          </a:xfrm>
          <a:prstGeom prst="straightConnector1">
            <a:avLst/>
          </a:prstGeom>
          <a:ln w="9525">
            <a:solidFill>
              <a:srgbClr val="595959"/>
            </a:solidFill>
            <a:round/>
            <a:tailEnd len="med" type="triangle" w="med"/>
          </a:ln>
        </p:spPr>
      </p:cxnSp>
      <p:sp>
        <p:nvSpPr>
          <p:cNvPr id="117" name="Google Shape;190;p29"/>
          <p:cNvSpPr/>
          <p:nvPr/>
        </p:nvSpPr>
        <p:spPr>
          <a:xfrm>
            <a:off x="2451600" y="3417120"/>
            <a:ext cx="2120040" cy="116496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400" spc="-1" strike="noStrike">
                <a:solidFill>
                  <a:srgbClr val="666666"/>
                </a:solidFill>
                <a:latin typeface="Arial"/>
                <a:ea typeface="Arial"/>
              </a:rPr>
              <a:t>The period separates our object from the command we want to send to the drone.</a:t>
            </a:r>
            <a:endParaRPr b="0" lang="en-US" sz="1400" spc="-1" strike="noStrike">
              <a:solidFill>
                <a:srgbClr val="000000"/>
              </a:solidFill>
              <a:latin typeface="Arial"/>
            </a:endParaRPr>
          </a:p>
        </p:txBody>
      </p:sp>
      <p:cxnSp>
        <p:nvCxnSpPr>
          <p:cNvPr id="118" name="Google Shape;191;p29"/>
          <p:cNvCxnSpPr>
            <a:stCxn id="117" idx="0"/>
          </p:cNvCxnSpPr>
          <p:nvPr/>
        </p:nvCxnSpPr>
        <p:spPr>
          <a:xfrm flipV="1">
            <a:off x="3511440" y="2718360"/>
            <a:ext cx="57960" cy="699120"/>
          </a:xfrm>
          <a:prstGeom prst="straightConnector1">
            <a:avLst/>
          </a:prstGeom>
          <a:ln w="9525">
            <a:solidFill>
              <a:srgbClr val="595959"/>
            </a:solidFill>
            <a:round/>
            <a:tailEnd len="med" type="triangle" w="med"/>
          </a:ln>
        </p:spPr>
      </p:cxnSp>
      <p:sp>
        <p:nvSpPr>
          <p:cNvPr id="119" name="Google Shape;192;p29"/>
          <p:cNvSpPr/>
          <p:nvPr/>
        </p:nvSpPr>
        <p:spPr>
          <a:xfrm>
            <a:off x="3511800" y="231480"/>
            <a:ext cx="2120040" cy="116496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400" spc="-1" strike="noStrike">
                <a:solidFill>
                  <a:srgbClr val="666666"/>
                </a:solidFill>
                <a:latin typeface="Arial"/>
                <a:ea typeface="Arial"/>
              </a:rPr>
              <a:t>This method tells the drone to takeoff and must be run before any other commands. </a:t>
            </a:r>
            <a:endParaRPr b="0" lang="en-US" sz="1400" spc="-1" strike="noStrike">
              <a:solidFill>
                <a:srgbClr val="000000"/>
              </a:solidFill>
              <a:latin typeface="Arial"/>
            </a:endParaRPr>
          </a:p>
        </p:txBody>
      </p:sp>
      <p:cxnSp>
        <p:nvCxnSpPr>
          <p:cNvPr id="120" name="Google Shape;193;p29"/>
          <p:cNvCxnSpPr/>
          <p:nvPr/>
        </p:nvCxnSpPr>
        <p:spPr>
          <a:xfrm>
            <a:off x="4482000" y="1595520"/>
            <a:ext cx="10800" cy="734760"/>
          </a:xfrm>
          <a:prstGeom prst="straightConnector1">
            <a:avLst/>
          </a:prstGeom>
          <a:ln w="9525">
            <a:solidFill>
              <a:srgbClr val="595959"/>
            </a:solidFill>
            <a:round/>
            <a:tailEnd len="med" type="triangle" w="med"/>
          </a:ln>
        </p:spPr>
      </p:cxnSp>
      <p:sp>
        <p:nvSpPr>
          <p:cNvPr id="121" name="Google Shape;194;p29"/>
          <p:cNvSpPr/>
          <p:nvPr/>
        </p:nvSpPr>
        <p:spPr>
          <a:xfrm>
            <a:off x="5962320" y="3003480"/>
            <a:ext cx="2833920" cy="181440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400" spc="-1" strike="noStrike">
                <a:solidFill>
                  <a:srgbClr val="666666"/>
                </a:solidFill>
                <a:latin typeface="Arial"/>
                <a:ea typeface="Arial"/>
              </a:rPr>
              <a:t>In this case, because there is only one way to takeoff, there are no arguments required within the parentheses.</a:t>
            </a:r>
            <a:endParaRPr b="0" lang="en-US" sz="1400" spc="-1" strike="noStrike">
              <a:solidFill>
                <a:srgbClr val="000000"/>
              </a:solidFill>
              <a:latin typeface="Arial"/>
            </a:endParaRPr>
          </a:p>
        </p:txBody>
      </p:sp>
      <p:cxnSp>
        <p:nvCxnSpPr>
          <p:cNvPr id="122" name="Google Shape;195;p29"/>
          <p:cNvCxnSpPr/>
          <p:nvPr/>
        </p:nvCxnSpPr>
        <p:spPr>
          <a:xfrm flipH="1" flipV="1">
            <a:off x="5783400" y="2676600"/>
            <a:ext cx="1270800" cy="398160"/>
          </a:xfrm>
          <a:prstGeom prst="straightConnector1">
            <a:avLst/>
          </a:prstGeom>
          <a:ln w="9525">
            <a:solidFill>
              <a:srgbClr val="595959"/>
            </a:solidFill>
            <a:round/>
            <a:tailEnd len="med" type="triangle" w="med"/>
          </a:ln>
        </p:spPr>
      </p:cxn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23" name="Google Shape;200;p30"/>
          <p:cNvGraphicFramePr/>
          <p:nvPr/>
        </p:nvGraphicFramePr>
        <p:xfrm>
          <a:off x="952560" y="287280"/>
          <a:ext cx="7238520" cy="4856400"/>
        </p:xfrm>
        <a:graphic>
          <a:graphicData uri="http://schemas.openxmlformats.org/drawingml/2006/table">
            <a:tbl>
              <a:tblPr/>
              <a:tblGrid>
                <a:gridCol w="3619440"/>
                <a:gridCol w="3619440"/>
              </a:tblGrid>
              <a:tr h="380880">
                <a:tc>
                  <a:txBody>
                    <a:bodyPr lIns="91080" rIns="91080" tIns="91080" bIns="91080" anchor="t">
                      <a:noAutofit/>
                    </a:bodyPr>
                    <a:p>
                      <a:pPr>
                        <a:lnSpc>
                          <a:spcPct val="100000"/>
                        </a:lnSpc>
                        <a:tabLst>
                          <a:tab algn="l" pos="0"/>
                        </a:tabLst>
                      </a:pPr>
                      <a:r>
                        <a:rPr b="1" lang="en" sz="1200" spc="-1" strike="noStrike">
                          <a:solidFill>
                            <a:srgbClr val="ffffff"/>
                          </a:solidFill>
                          <a:latin typeface="Arial"/>
                          <a:ea typeface="Arial"/>
                        </a:rPr>
                        <a:t>Python Command</a:t>
                      </a:r>
                      <a:endParaRPr b="0" lang="en-US" sz="1200" spc="-1" strike="noStrike">
                        <a:solidFill>
                          <a:srgbClr val="000000"/>
                        </a:solidFill>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solidFill>
                      <a:srgbClr val="999999"/>
                    </a:solidFill>
                  </a:tcPr>
                </a:tc>
                <a:tc>
                  <a:txBody>
                    <a:bodyPr lIns="91080" rIns="91080" tIns="91080" bIns="91080" anchor="t">
                      <a:noAutofit/>
                    </a:bodyPr>
                    <a:p>
                      <a:pPr>
                        <a:lnSpc>
                          <a:spcPct val="100000"/>
                        </a:lnSpc>
                        <a:tabLst>
                          <a:tab algn="l" pos="0"/>
                        </a:tabLst>
                      </a:pPr>
                      <a:r>
                        <a:rPr b="1" lang="en" sz="1200" spc="-1" strike="noStrike">
                          <a:solidFill>
                            <a:srgbClr val="ffffff"/>
                          </a:solidFill>
                          <a:latin typeface="Arial"/>
                          <a:ea typeface="Arial"/>
                        </a:rPr>
                        <a:t>English Translation</a:t>
                      </a:r>
                      <a:endParaRPr b="0" lang="en-US" sz="1200" spc="-1" strike="noStrike">
                        <a:solidFill>
                          <a:srgbClr val="000000"/>
                        </a:solidFill>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solidFill>
                      <a:srgbClr val="999999"/>
                    </a:solidFill>
                  </a:tcPr>
                </a:tc>
              </a:tr>
              <a:tr h="380880">
                <a:tc>
                  <a:txBody>
                    <a:bodyPr lIns="91080" rIns="91080" tIns="91080" bIns="91080" anchor="t">
                      <a:noAutofit/>
                    </a:bodyPr>
                    <a:p>
                      <a:pPr>
                        <a:lnSpc>
                          <a:spcPct val="100000"/>
                        </a:lnSpc>
                        <a:tabLst>
                          <a:tab algn="l" pos="0"/>
                        </a:tabLst>
                      </a:pPr>
                      <a:r>
                        <a:rPr b="1" lang="en" sz="1200" spc="-1" strike="noStrike">
                          <a:solidFill>
                            <a:srgbClr val="666666"/>
                          </a:solidFill>
                          <a:latin typeface="Courier New"/>
                          <a:ea typeface="Courier New"/>
                        </a:rPr>
                        <a:t>drone.takeoff()</a:t>
                      </a:r>
                      <a:endParaRPr b="0" lang="en-US" sz="1200" spc="-1" strike="noStrike">
                        <a:solidFill>
                          <a:srgbClr val="000000"/>
                        </a:solidFill>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t">
                      <a:noAutofit/>
                    </a:bodyPr>
                    <a:p>
                      <a:pPr>
                        <a:lnSpc>
                          <a:spcPct val="100000"/>
                        </a:lnSpc>
                        <a:tabLst>
                          <a:tab algn="l" pos="0"/>
                        </a:tabLst>
                      </a:pPr>
                      <a:r>
                        <a:rPr b="0" lang="en" sz="1200" spc="-1" strike="noStrike">
                          <a:solidFill>
                            <a:srgbClr val="666666"/>
                          </a:solidFill>
                          <a:latin typeface="Arial"/>
                          <a:ea typeface="Arial"/>
                        </a:rPr>
                        <a:t>Drone, takeoff.</a:t>
                      </a:r>
                      <a:endParaRPr b="0" lang="en-US" sz="1200" spc="-1" strike="noStrike">
                        <a:solidFill>
                          <a:srgbClr val="000000"/>
                        </a:solidFill>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380880">
                <a:tc>
                  <a:txBody>
                    <a:bodyPr lIns="91080" rIns="91080" tIns="91080" bIns="91080" anchor="t">
                      <a:noAutofit/>
                    </a:bodyPr>
                    <a:p>
                      <a:pPr>
                        <a:lnSpc>
                          <a:spcPct val="100000"/>
                        </a:lnSpc>
                        <a:tabLst>
                          <a:tab algn="l" pos="0"/>
                        </a:tabLst>
                      </a:pPr>
                      <a:r>
                        <a:rPr b="1" lang="en" sz="1200" spc="-1" strike="noStrike">
                          <a:solidFill>
                            <a:srgbClr val="666666"/>
                          </a:solidFill>
                          <a:latin typeface="Courier New"/>
                          <a:ea typeface="Courier New"/>
                        </a:rPr>
                        <a:t>drone.land()</a:t>
                      </a:r>
                      <a:endParaRPr b="0" lang="en-US" sz="1200" spc="-1" strike="noStrike">
                        <a:solidFill>
                          <a:srgbClr val="000000"/>
                        </a:solidFill>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t">
                      <a:noAutofit/>
                    </a:bodyPr>
                    <a:p>
                      <a:pPr>
                        <a:lnSpc>
                          <a:spcPct val="100000"/>
                        </a:lnSpc>
                        <a:tabLst>
                          <a:tab algn="l" pos="0"/>
                        </a:tabLst>
                      </a:pPr>
                      <a:r>
                        <a:rPr b="0" lang="en" sz="1200" spc="-1" strike="noStrike">
                          <a:solidFill>
                            <a:srgbClr val="666666"/>
                          </a:solidFill>
                          <a:latin typeface="Arial"/>
                          <a:ea typeface="Arial"/>
                        </a:rPr>
                        <a:t>Drone, land.</a:t>
                      </a:r>
                      <a:endParaRPr b="0" lang="en-US" sz="1200" spc="-1" strike="noStrike">
                        <a:solidFill>
                          <a:srgbClr val="000000"/>
                        </a:solidFill>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380880">
                <a:tc>
                  <a:txBody>
                    <a:bodyPr lIns="91080" rIns="91080" tIns="91080" bIns="91080" anchor="t">
                      <a:noAutofit/>
                    </a:bodyPr>
                    <a:p>
                      <a:pPr>
                        <a:lnSpc>
                          <a:spcPct val="100000"/>
                        </a:lnSpc>
                        <a:tabLst>
                          <a:tab algn="l" pos="0"/>
                        </a:tabLst>
                      </a:pPr>
                      <a:r>
                        <a:rPr b="1" lang="en" sz="1200" spc="-1" strike="noStrike">
                          <a:solidFill>
                            <a:srgbClr val="666666"/>
                          </a:solidFill>
                          <a:latin typeface="Courier New"/>
                          <a:ea typeface="Courier New"/>
                        </a:rPr>
                        <a:t>drone.move_up(25)</a:t>
                      </a:r>
                      <a:endParaRPr b="0" lang="en-US" sz="1200" spc="-1" strike="noStrike">
                        <a:solidFill>
                          <a:srgbClr val="000000"/>
                        </a:solidFill>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t">
                      <a:noAutofit/>
                    </a:bodyPr>
                    <a:p>
                      <a:pPr>
                        <a:lnSpc>
                          <a:spcPct val="100000"/>
                        </a:lnSpc>
                        <a:tabLst>
                          <a:tab algn="l" pos="0"/>
                        </a:tabLst>
                      </a:pPr>
                      <a:r>
                        <a:rPr b="0" lang="en" sz="1200" spc="-1" strike="noStrike">
                          <a:solidFill>
                            <a:srgbClr val="666666"/>
                          </a:solidFill>
                          <a:latin typeface="Arial"/>
                          <a:ea typeface="Arial"/>
                        </a:rPr>
                        <a:t>Drone, fly up 25 centimeters.</a:t>
                      </a:r>
                      <a:endParaRPr b="0" lang="en-US" sz="1200" spc="-1" strike="noStrike">
                        <a:solidFill>
                          <a:srgbClr val="000000"/>
                        </a:solidFill>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380880">
                <a:tc>
                  <a:txBody>
                    <a:bodyPr lIns="91080" rIns="91080" tIns="91080" bIns="91080" anchor="t">
                      <a:noAutofit/>
                    </a:bodyPr>
                    <a:p>
                      <a:pPr>
                        <a:lnSpc>
                          <a:spcPct val="100000"/>
                        </a:lnSpc>
                        <a:tabLst>
                          <a:tab algn="l" pos="0"/>
                        </a:tabLst>
                      </a:pPr>
                      <a:r>
                        <a:rPr b="1" lang="en" sz="1200" spc="-1" strike="noStrike">
                          <a:solidFill>
                            <a:srgbClr val="666666"/>
                          </a:solidFill>
                          <a:latin typeface="Courier New"/>
                          <a:ea typeface="Courier New"/>
                        </a:rPr>
                        <a:t>drone.move_down(25)</a:t>
                      </a:r>
                      <a:endParaRPr b="0" lang="en-US" sz="1200" spc="-1" strike="noStrike">
                        <a:solidFill>
                          <a:srgbClr val="000000"/>
                        </a:solidFill>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t">
                      <a:noAutofit/>
                    </a:bodyPr>
                    <a:p>
                      <a:pPr>
                        <a:lnSpc>
                          <a:spcPct val="100000"/>
                        </a:lnSpc>
                        <a:tabLst>
                          <a:tab algn="l" pos="0"/>
                        </a:tabLst>
                      </a:pPr>
                      <a:r>
                        <a:rPr b="0" lang="en" sz="1200" spc="-1" strike="noStrike">
                          <a:solidFill>
                            <a:srgbClr val="666666"/>
                          </a:solidFill>
                          <a:latin typeface="Arial"/>
                          <a:ea typeface="Arial"/>
                        </a:rPr>
                        <a:t>Drone, fly down 25 centimeters.</a:t>
                      </a:r>
                      <a:endParaRPr b="0" lang="en-US" sz="1200" spc="-1" strike="noStrike">
                        <a:solidFill>
                          <a:srgbClr val="000000"/>
                        </a:solidFill>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380880">
                <a:tc>
                  <a:txBody>
                    <a:bodyPr lIns="91080" rIns="91080" tIns="91080" bIns="91080" anchor="t">
                      <a:noAutofit/>
                    </a:bodyPr>
                    <a:p>
                      <a:pPr>
                        <a:lnSpc>
                          <a:spcPct val="100000"/>
                        </a:lnSpc>
                        <a:tabLst>
                          <a:tab algn="l" pos="0"/>
                        </a:tabLst>
                      </a:pPr>
                      <a:r>
                        <a:rPr b="1" lang="en" sz="1200" spc="-1" strike="noStrike">
                          <a:solidFill>
                            <a:srgbClr val="666666"/>
                          </a:solidFill>
                          <a:latin typeface="Courier New"/>
                          <a:ea typeface="Courier New"/>
                        </a:rPr>
                        <a:t>drone.move_left(25)</a:t>
                      </a:r>
                      <a:endParaRPr b="0" lang="en-US" sz="1200" spc="-1" strike="noStrike">
                        <a:solidFill>
                          <a:srgbClr val="000000"/>
                        </a:solidFill>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t">
                      <a:noAutofit/>
                    </a:bodyPr>
                    <a:p>
                      <a:pPr>
                        <a:lnSpc>
                          <a:spcPct val="100000"/>
                        </a:lnSpc>
                        <a:tabLst>
                          <a:tab algn="l" pos="0"/>
                        </a:tabLst>
                      </a:pPr>
                      <a:r>
                        <a:rPr b="0" lang="en" sz="1200" spc="-1" strike="noStrike">
                          <a:solidFill>
                            <a:srgbClr val="666666"/>
                          </a:solidFill>
                          <a:latin typeface="Arial"/>
                          <a:ea typeface="Arial"/>
                        </a:rPr>
                        <a:t>Drone, fly left 25 centimeters.</a:t>
                      </a:r>
                      <a:endParaRPr b="0" lang="en-US" sz="1200" spc="-1" strike="noStrike">
                        <a:solidFill>
                          <a:srgbClr val="000000"/>
                        </a:solidFill>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380880">
                <a:tc>
                  <a:txBody>
                    <a:bodyPr lIns="91080" rIns="91080" tIns="91080" bIns="91080" anchor="t">
                      <a:noAutofit/>
                    </a:bodyPr>
                    <a:p>
                      <a:pPr>
                        <a:lnSpc>
                          <a:spcPct val="100000"/>
                        </a:lnSpc>
                        <a:tabLst>
                          <a:tab algn="l" pos="0"/>
                        </a:tabLst>
                      </a:pPr>
                      <a:r>
                        <a:rPr b="1" lang="en" sz="1200" spc="-1" strike="noStrike">
                          <a:solidFill>
                            <a:srgbClr val="666666"/>
                          </a:solidFill>
                          <a:latin typeface="Courier New"/>
                          <a:ea typeface="Courier New"/>
                        </a:rPr>
                        <a:t>drone.move_right(25)</a:t>
                      </a:r>
                      <a:endParaRPr b="0" lang="en-US" sz="1200" spc="-1" strike="noStrike">
                        <a:solidFill>
                          <a:srgbClr val="000000"/>
                        </a:solidFill>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t">
                      <a:noAutofit/>
                    </a:bodyPr>
                    <a:p>
                      <a:pPr>
                        <a:lnSpc>
                          <a:spcPct val="100000"/>
                        </a:lnSpc>
                        <a:tabLst>
                          <a:tab algn="l" pos="0"/>
                        </a:tabLst>
                      </a:pPr>
                      <a:r>
                        <a:rPr b="0" lang="en" sz="1200" spc="-1" strike="noStrike">
                          <a:solidFill>
                            <a:srgbClr val="666666"/>
                          </a:solidFill>
                          <a:latin typeface="Arial"/>
                          <a:ea typeface="Arial"/>
                        </a:rPr>
                        <a:t>Drone, fly right 25 centimeters.</a:t>
                      </a:r>
                      <a:endParaRPr b="0" lang="en-US" sz="1200" spc="-1" strike="noStrike">
                        <a:solidFill>
                          <a:srgbClr val="000000"/>
                        </a:solidFill>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380880">
                <a:tc>
                  <a:txBody>
                    <a:bodyPr lIns="91080" rIns="91080" tIns="91080" bIns="91080" anchor="t">
                      <a:noAutofit/>
                    </a:bodyPr>
                    <a:p>
                      <a:pPr>
                        <a:lnSpc>
                          <a:spcPct val="100000"/>
                        </a:lnSpc>
                        <a:tabLst>
                          <a:tab algn="l" pos="0"/>
                        </a:tabLst>
                      </a:pPr>
                      <a:r>
                        <a:rPr b="1" lang="en" sz="1200" spc="-1" strike="noStrike">
                          <a:solidFill>
                            <a:srgbClr val="666666"/>
                          </a:solidFill>
                          <a:latin typeface="Courier New"/>
                          <a:ea typeface="Courier New"/>
                        </a:rPr>
                        <a:t>drone.move_forward(50)</a:t>
                      </a:r>
                      <a:endParaRPr b="0" lang="en-US" sz="1200" spc="-1" strike="noStrike">
                        <a:solidFill>
                          <a:srgbClr val="000000"/>
                        </a:solidFill>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t">
                      <a:noAutofit/>
                    </a:bodyPr>
                    <a:p>
                      <a:pPr>
                        <a:lnSpc>
                          <a:spcPct val="100000"/>
                        </a:lnSpc>
                        <a:tabLst>
                          <a:tab algn="l" pos="0"/>
                        </a:tabLst>
                      </a:pPr>
                      <a:r>
                        <a:rPr b="0" lang="en" sz="1200" spc="-1" strike="noStrike">
                          <a:solidFill>
                            <a:srgbClr val="666666"/>
                          </a:solidFill>
                          <a:latin typeface="Arial"/>
                          <a:ea typeface="Arial"/>
                        </a:rPr>
                        <a:t>Drone, fly forward 50 centimeters.</a:t>
                      </a:r>
                      <a:endParaRPr b="0" lang="en-US" sz="1200" spc="-1" strike="noStrike">
                        <a:solidFill>
                          <a:srgbClr val="000000"/>
                        </a:solidFill>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380880">
                <a:tc>
                  <a:txBody>
                    <a:bodyPr lIns="91080" rIns="91080" tIns="91080" bIns="91080" anchor="t">
                      <a:noAutofit/>
                    </a:bodyPr>
                    <a:p>
                      <a:pPr>
                        <a:lnSpc>
                          <a:spcPct val="100000"/>
                        </a:lnSpc>
                        <a:tabLst>
                          <a:tab algn="l" pos="0"/>
                        </a:tabLst>
                      </a:pPr>
                      <a:r>
                        <a:rPr b="1" lang="en" sz="1200" spc="-1" strike="noStrike">
                          <a:solidFill>
                            <a:srgbClr val="666666"/>
                          </a:solidFill>
                          <a:latin typeface="Courier New"/>
                          <a:ea typeface="Courier New"/>
                        </a:rPr>
                        <a:t>drone.move_back(50)</a:t>
                      </a:r>
                      <a:endParaRPr b="0" lang="en-US" sz="1200" spc="-1" strike="noStrike">
                        <a:solidFill>
                          <a:srgbClr val="000000"/>
                        </a:solidFill>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t">
                      <a:noAutofit/>
                    </a:bodyPr>
                    <a:p>
                      <a:pPr>
                        <a:lnSpc>
                          <a:spcPct val="100000"/>
                        </a:lnSpc>
                        <a:tabLst>
                          <a:tab algn="l" pos="0"/>
                        </a:tabLst>
                      </a:pPr>
                      <a:r>
                        <a:rPr b="0" lang="en" sz="1200" spc="-1" strike="noStrike">
                          <a:solidFill>
                            <a:srgbClr val="666666"/>
                          </a:solidFill>
                          <a:latin typeface="Arial"/>
                          <a:ea typeface="Arial"/>
                        </a:rPr>
                        <a:t>Drone, fly backward 50 centimeters.</a:t>
                      </a:r>
                      <a:endParaRPr b="0" lang="en-US" sz="1200" spc="-1" strike="noStrike">
                        <a:solidFill>
                          <a:srgbClr val="000000"/>
                        </a:solidFill>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380880">
                <a:tc>
                  <a:txBody>
                    <a:bodyPr lIns="91080" rIns="91080" tIns="91080" bIns="91080" anchor="t">
                      <a:noAutofit/>
                    </a:bodyPr>
                    <a:p>
                      <a:pPr>
                        <a:lnSpc>
                          <a:spcPct val="100000"/>
                        </a:lnSpc>
                        <a:tabLst>
                          <a:tab algn="l" pos="0"/>
                        </a:tabLst>
                      </a:pPr>
                      <a:r>
                        <a:rPr b="1" lang="en" sz="1200" spc="-1" strike="noStrike">
                          <a:solidFill>
                            <a:srgbClr val="666666"/>
                          </a:solidFill>
                          <a:latin typeface="Courier New"/>
                          <a:ea typeface="Courier New"/>
                        </a:rPr>
                        <a:t>drone.rotate_clockwise(90)</a:t>
                      </a:r>
                      <a:endParaRPr b="0" lang="en-US" sz="1200" spc="-1" strike="noStrike">
                        <a:solidFill>
                          <a:srgbClr val="000000"/>
                        </a:solidFill>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t">
                      <a:noAutofit/>
                    </a:bodyPr>
                    <a:p>
                      <a:pPr>
                        <a:lnSpc>
                          <a:spcPct val="100000"/>
                        </a:lnSpc>
                        <a:tabLst>
                          <a:tab algn="l" pos="0"/>
                        </a:tabLst>
                      </a:pPr>
                      <a:r>
                        <a:rPr b="0" lang="en" sz="1200" spc="-1" strike="noStrike">
                          <a:solidFill>
                            <a:srgbClr val="666666"/>
                          </a:solidFill>
                          <a:latin typeface="Arial"/>
                          <a:ea typeface="Arial"/>
                        </a:rPr>
                        <a:t>Drone, rotate in place 90 degree clockwise.</a:t>
                      </a:r>
                      <a:endParaRPr b="0" lang="en-US" sz="1200" spc="-1" strike="noStrike">
                        <a:solidFill>
                          <a:srgbClr val="000000"/>
                        </a:solidFill>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380880">
                <a:tc>
                  <a:txBody>
                    <a:bodyPr lIns="91080" rIns="91080" tIns="91080" bIns="91080" anchor="t">
                      <a:noAutofit/>
                    </a:bodyPr>
                    <a:p>
                      <a:pPr>
                        <a:lnSpc>
                          <a:spcPct val="100000"/>
                        </a:lnSpc>
                        <a:tabLst>
                          <a:tab algn="l" pos="0"/>
                        </a:tabLst>
                      </a:pPr>
                      <a:r>
                        <a:rPr b="1" lang="en" sz="1200" spc="-1" strike="noStrike">
                          <a:solidFill>
                            <a:srgbClr val="666666"/>
                          </a:solidFill>
                          <a:latin typeface="Courier New"/>
                          <a:ea typeface="Courier New"/>
                        </a:rPr>
                        <a:t>drone.rotate_counter_clockwise(90)</a:t>
                      </a:r>
                      <a:endParaRPr b="0" lang="en-US" sz="1200" spc="-1" strike="noStrike">
                        <a:solidFill>
                          <a:srgbClr val="000000"/>
                        </a:solidFill>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t">
                      <a:noAutofit/>
                    </a:bodyPr>
                    <a:p>
                      <a:pPr>
                        <a:lnSpc>
                          <a:spcPct val="100000"/>
                        </a:lnSpc>
                        <a:tabLst>
                          <a:tab algn="l" pos="0"/>
                        </a:tabLst>
                      </a:pPr>
                      <a:r>
                        <a:rPr b="0" lang="en" sz="1200" spc="-1" strike="noStrike">
                          <a:solidFill>
                            <a:srgbClr val="666666"/>
                          </a:solidFill>
                          <a:latin typeface="Arial"/>
                          <a:ea typeface="Arial"/>
                        </a:rPr>
                        <a:t>Drone, rotate in place 90 degree counterclockwise.</a:t>
                      </a:r>
                      <a:endParaRPr b="0" lang="en-US" sz="1200" spc="-1" strike="noStrike">
                        <a:solidFill>
                          <a:srgbClr val="000000"/>
                        </a:solidFill>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380880">
                <a:tc>
                  <a:txBody>
                    <a:bodyPr lIns="91080" rIns="91080" tIns="91080" bIns="91080" anchor="t">
                      <a:noAutofit/>
                    </a:bodyPr>
                    <a:p>
                      <a:pPr>
                        <a:lnSpc>
                          <a:spcPct val="100000"/>
                        </a:lnSpc>
                        <a:tabLst>
                          <a:tab algn="l" pos="0"/>
                        </a:tabLst>
                      </a:pPr>
                      <a:r>
                        <a:rPr b="1" lang="en" sz="1200" spc="-1" strike="noStrike">
                          <a:solidFill>
                            <a:srgbClr val="666666"/>
                          </a:solidFill>
                          <a:latin typeface="Courier New"/>
                          <a:ea typeface="Courier New"/>
                        </a:rPr>
                        <a:t>drone.flip(“f”)</a:t>
                      </a:r>
                      <a:endParaRPr b="0" lang="en-US" sz="1200" spc="-1" strike="noStrike">
                        <a:solidFill>
                          <a:srgbClr val="000000"/>
                        </a:solidFill>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t">
                      <a:noAutofit/>
                    </a:bodyPr>
                    <a:p>
                      <a:pPr>
                        <a:lnSpc>
                          <a:spcPct val="100000"/>
                        </a:lnSpc>
                        <a:tabLst>
                          <a:tab algn="l" pos="0"/>
                        </a:tabLst>
                      </a:pPr>
                      <a:r>
                        <a:rPr b="0" lang="en" sz="1200" spc="-1" strike="noStrike">
                          <a:solidFill>
                            <a:srgbClr val="666666"/>
                          </a:solidFill>
                          <a:latin typeface="Arial"/>
                          <a:ea typeface="Arial"/>
                        </a:rPr>
                        <a:t>Drone, do a forward flip. Valid params are “f”, “b”, “l” or “r”.</a:t>
                      </a:r>
                      <a:endParaRPr b="0" lang="en-US" sz="1200" spc="-1" strike="noStrike">
                        <a:solidFill>
                          <a:srgbClr val="000000"/>
                        </a:solidFill>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bl>
          </a:graphicData>
        </a:graphic>
      </p:graphicFrame>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PlaceHolder 1"/>
          <p:cNvSpPr>
            <a:spLocks noGrp="1"/>
          </p:cNvSpPr>
          <p:nvPr>
            <p:ph type="title"/>
          </p:nvPr>
        </p:nvSpPr>
        <p:spPr>
          <a:xfrm>
            <a:off x="311760" y="744480"/>
            <a:ext cx="8520120" cy="2052360"/>
          </a:xfrm>
          <a:prstGeom prst="rect">
            <a:avLst/>
          </a:prstGeom>
          <a:noFill/>
          <a:ln w="0">
            <a:noFill/>
          </a:ln>
        </p:spPr>
        <p:txBody>
          <a:bodyPr lIns="91440" rIns="91440" tIns="91440" bIns="91440" anchor="b">
            <a:noAutofit/>
          </a:bodyPr>
          <a:p>
            <a:pPr indent="0" algn="ctr">
              <a:lnSpc>
                <a:spcPct val="100000"/>
              </a:lnSpc>
              <a:buNone/>
              <a:tabLst>
                <a:tab algn="l" pos="0"/>
              </a:tabLst>
            </a:pPr>
            <a:r>
              <a:rPr b="0" lang="en" sz="5200" spc="-1" strike="noStrike">
                <a:solidFill>
                  <a:srgbClr val="666666"/>
                </a:solidFill>
                <a:latin typeface="Arial"/>
                <a:ea typeface="Arial"/>
              </a:rPr>
              <a:t>Models and Simulations</a:t>
            </a:r>
            <a:endParaRPr b="0" lang="en-US" sz="5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 name="PlaceHolder 1"/>
          <p:cNvSpPr>
            <a:spLocks noGrp="1"/>
          </p:cNvSpPr>
          <p:nvPr>
            <p:ph type="title"/>
          </p:nvPr>
        </p:nvSpPr>
        <p:spPr>
          <a:xfrm>
            <a:off x="311760" y="744480"/>
            <a:ext cx="8520120" cy="2052360"/>
          </a:xfrm>
          <a:prstGeom prst="rect">
            <a:avLst/>
          </a:prstGeom>
          <a:noFill/>
          <a:ln w="0">
            <a:noFill/>
          </a:ln>
        </p:spPr>
        <p:txBody>
          <a:bodyPr lIns="91440" rIns="91440" tIns="91440" bIns="91440" anchor="b">
            <a:noAutofit/>
          </a:bodyPr>
          <a:p>
            <a:pPr indent="0" algn="ctr">
              <a:lnSpc>
                <a:spcPct val="100000"/>
              </a:lnSpc>
              <a:buNone/>
              <a:tabLst>
                <a:tab algn="l" pos="0"/>
              </a:tabLst>
            </a:pPr>
            <a:r>
              <a:rPr b="0" lang="en" sz="5200" spc="-1" strike="noStrike">
                <a:solidFill>
                  <a:srgbClr val="666666"/>
                </a:solidFill>
                <a:latin typeface="Arial"/>
                <a:ea typeface="Arial"/>
              </a:rPr>
              <a:t>Programming Background</a:t>
            </a:r>
            <a:endParaRPr b="0" lang="en-US" sz="5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5" name="Google Shape;210;p32" descr=""/>
          <p:cNvPicPr/>
          <p:nvPr/>
        </p:nvPicPr>
        <p:blipFill>
          <a:blip r:embed="rId1"/>
          <a:stretch/>
        </p:blipFill>
        <p:spPr>
          <a:xfrm>
            <a:off x="6123960" y="151560"/>
            <a:ext cx="1958400" cy="661320"/>
          </a:xfrm>
          <a:prstGeom prst="rect">
            <a:avLst/>
          </a:prstGeom>
          <a:ln w="0">
            <a:noFill/>
          </a:ln>
        </p:spPr>
      </p:pic>
      <p:sp>
        <p:nvSpPr>
          <p:cNvPr id="126" name="PlaceHolder 1"/>
          <p:cNvSpPr>
            <a:spLocks noGrp="1"/>
          </p:cNvSpPr>
          <p:nvPr>
            <p:ph/>
          </p:nvPr>
        </p:nvSpPr>
        <p:spPr>
          <a:xfrm>
            <a:off x="385200" y="994680"/>
            <a:ext cx="8116920" cy="3706920"/>
          </a:xfrm>
          <a:prstGeom prst="rect">
            <a:avLst/>
          </a:prstGeom>
          <a:noFill/>
          <a:ln w="0">
            <a:noFill/>
          </a:ln>
        </p:spPr>
        <p:txBody>
          <a:bodyPr lIns="91440" rIns="91440" tIns="91440" bIns="91440" anchor="t">
            <a:noAutofit/>
          </a:bodyPr>
          <a:p>
            <a:pPr indent="0">
              <a:lnSpc>
                <a:spcPct val="115000"/>
              </a:lnSpc>
              <a:buNone/>
              <a:tabLst>
                <a:tab algn="l" pos="0"/>
              </a:tabLst>
            </a:pPr>
            <a:r>
              <a:rPr b="0" lang="en" sz="3000" spc="-1" strike="noStrike">
                <a:solidFill>
                  <a:schemeClr val="dk2"/>
                </a:solidFill>
                <a:latin typeface="Arial"/>
                <a:ea typeface="Arial"/>
              </a:rPr>
              <a:t>How do you think computer programmers test their programs for computer controlled machines like self-driving cars, rockets, and flying drones?</a:t>
            </a:r>
            <a:endParaRPr b="0" lang="en-US" sz="3000" spc="-1" strike="noStrike">
              <a:solidFill>
                <a:srgbClr val="000000"/>
              </a:solidFill>
              <a:latin typeface="Arial"/>
            </a:endParaRPr>
          </a:p>
          <a:p>
            <a:pPr indent="0">
              <a:lnSpc>
                <a:spcPct val="115000"/>
              </a:lnSpc>
              <a:spcBef>
                <a:spcPts val="1599"/>
              </a:spcBef>
              <a:spcAft>
                <a:spcPts val="1599"/>
              </a:spcAft>
              <a:buNone/>
              <a:tabLst>
                <a:tab algn="l" pos="0"/>
              </a:tabLst>
            </a:pPr>
            <a:r>
              <a:rPr b="0" lang="en" sz="3000" spc="-1" strike="noStrike">
                <a:solidFill>
                  <a:schemeClr val="dk2"/>
                </a:solidFill>
                <a:latin typeface="Arial"/>
                <a:ea typeface="Arial"/>
              </a:rPr>
              <a:t>What happens when the computer program has mistakes in it?</a:t>
            </a:r>
            <a:endParaRPr b="0" lang="en-US" sz="3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7" name="Google Shape;216;p33" descr=""/>
          <p:cNvPicPr/>
          <p:nvPr/>
        </p:nvPicPr>
        <p:blipFill>
          <a:blip r:embed="rId1"/>
          <a:stretch/>
        </p:blipFill>
        <p:spPr>
          <a:xfrm>
            <a:off x="6123960" y="151560"/>
            <a:ext cx="1958400" cy="661320"/>
          </a:xfrm>
          <a:prstGeom prst="rect">
            <a:avLst/>
          </a:prstGeom>
          <a:ln w="0">
            <a:noFill/>
          </a:ln>
        </p:spPr>
      </p:pic>
      <p:sp>
        <p:nvSpPr>
          <p:cNvPr id="128" name="PlaceHolder 1"/>
          <p:cNvSpPr>
            <a:spLocks noGrp="1"/>
          </p:cNvSpPr>
          <p:nvPr>
            <p:ph/>
          </p:nvPr>
        </p:nvSpPr>
        <p:spPr>
          <a:xfrm>
            <a:off x="385200" y="994680"/>
            <a:ext cx="8116920" cy="3706920"/>
          </a:xfrm>
          <a:prstGeom prst="rect">
            <a:avLst/>
          </a:prstGeom>
          <a:noFill/>
          <a:ln w="0">
            <a:noFill/>
          </a:ln>
        </p:spPr>
        <p:txBody>
          <a:bodyPr lIns="91440" rIns="91440" tIns="91440" bIns="91440" anchor="t">
            <a:noAutofit/>
          </a:bodyPr>
          <a:p>
            <a:pPr indent="0">
              <a:lnSpc>
                <a:spcPct val="115000"/>
              </a:lnSpc>
              <a:spcAft>
                <a:spcPts val="1599"/>
              </a:spcAft>
              <a:buNone/>
              <a:tabLst>
                <a:tab algn="l" pos="0"/>
              </a:tabLst>
            </a:pPr>
            <a:r>
              <a:rPr b="0" lang="en" sz="3000" spc="-1" strike="noStrike">
                <a:solidFill>
                  <a:schemeClr val="dk2"/>
                </a:solidFill>
                <a:latin typeface="Arial"/>
                <a:ea typeface="Arial"/>
              </a:rPr>
              <a:t>When mistakes in a computer program can cause a machine like a rocket or drone to crash, programmers often use a computer simulation to test the software before using it in the real world.</a:t>
            </a:r>
            <a:endParaRPr b="0" lang="en-US" sz="3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Google Shape;222;p34"/>
          <p:cNvSpPr/>
          <p:nvPr/>
        </p:nvSpPr>
        <p:spPr>
          <a:xfrm>
            <a:off x="5253840" y="906480"/>
            <a:ext cx="2340720" cy="978480"/>
          </a:xfrm>
          <a:prstGeom prst="rect">
            <a:avLst/>
          </a:prstGeom>
          <a:solidFill>
            <a:srgbClr val="b6d7a8"/>
          </a:solidFill>
          <a:ln w="9525">
            <a:solidFill>
              <a:srgbClr val="595959"/>
            </a:solidFill>
            <a:round/>
          </a:ln>
        </p:spPr>
        <p:style>
          <a:lnRef idx="0"/>
          <a:fillRef idx="0"/>
          <a:effectRef idx="0"/>
          <a:fontRef idx="minor"/>
        </p:style>
        <p:txBody>
          <a:bodyPr tIns="91440" bIns="91440" anchor="ctr">
            <a:noAutofit/>
          </a:bodyPr>
          <a:p>
            <a:pPr>
              <a:lnSpc>
                <a:spcPct val="100000"/>
              </a:lnSpc>
              <a:tabLst>
                <a:tab algn="l" pos="0"/>
              </a:tabLst>
            </a:pPr>
            <a:endParaRPr b="0" lang="en-US" sz="1400" spc="-1" strike="noStrike">
              <a:solidFill>
                <a:srgbClr val="000000"/>
              </a:solidFill>
              <a:latin typeface="Arial"/>
              <a:ea typeface="Arial"/>
            </a:endParaRPr>
          </a:p>
        </p:txBody>
      </p:sp>
      <p:sp>
        <p:nvSpPr>
          <p:cNvPr id="130" name="Google Shape;223;p34"/>
          <p:cNvSpPr/>
          <p:nvPr/>
        </p:nvSpPr>
        <p:spPr>
          <a:xfrm>
            <a:off x="1819440" y="892080"/>
            <a:ext cx="2340720" cy="3012120"/>
          </a:xfrm>
          <a:prstGeom prst="rect">
            <a:avLst/>
          </a:prstGeom>
          <a:solidFill>
            <a:srgbClr val="b6d7a8"/>
          </a:solidFill>
          <a:ln w="9525">
            <a:solidFill>
              <a:srgbClr val="595959"/>
            </a:solidFill>
            <a:round/>
          </a:ln>
        </p:spPr>
        <p:style>
          <a:lnRef idx="0"/>
          <a:fillRef idx="0"/>
          <a:effectRef idx="0"/>
          <a:fontRef idx="minor"/>
        </p:style>
        <p:txBody>
          <a:bodyPr tIns="91440" bIns="91440" anchor="ctr">
            <a:noAutofit/>
          </a:bodyPr>
          <a:p>
            <a:pPr>
              <a:lnSpc>
                <a:spcPct val="100000"/>
              </a:lnSpc>
              <a:tabLst>
                <a:tab algn="l" pos="0"/>
              </a:tabLst>
            </a:pPr>
            <a:endParaRPr b="0" lang="en-US" sz="1400" spc="-1" strike="noStrike">
              <a:solidFill>
                <a:srgbClr val="000000"/>
              </a:solidFill>
              <a:latin typeface="Arial"/>
              <a:ea typeface="Arial"/>
            </a:endParaRPr>
          </a:p>
        </p:txBody>
      </p:sp>
      <p:sp>
        <p:nvSpPr>
          <p:cNvPr id="131" name="Google Shape;224;p34"/>
          <p:cNvSpPr/>
          <p:nvPr/>
        </p:nvSpPr>
        <p:spPr>
          <a:xfrm>
            <a:off x="2120400" y="2059920"/>
            <a:ext cx="1794600" cy="650520"/>
          </a:xfrm>
          <a:prstGeom prst="rect">
            <a:avLst/>
          </a:prstGeom>
          <a:solidFill>
            <a:schemeClr val="lt2"/>
          </a:solidFill>
          <a:ln w="9525">
            <a:solidFill>
              <a:srgbClr val="595959"/>
            </a:solidFill>
            <a:round/>
          </a:ln>
        </p:spPr>
        <p:style>
          <a:lnRef idx="0"/>
          <a:fillRef idx="0"/>
          <a:effectRef idx="0"/>
          <a:fontRef idx="minor"/>
        </p:style>
        <p:txBody>
          <a:bodyPr tIns="91440" bIns="91440" anchor="ctr">
            <a:noAutofit/>
          </a:bodyPr>
          <a:p>
            <a:pPr algn="ctr">
              <a:lnSpc>
                <a:spcPct val="100000"/>
              </a:lnSpc>
              <a:tabLst>
                <a:tab algn="l" pos="0"/>
              </a:tabLst>
            </a:pPr>
            <a:r>
              <a:rPr b="1" lang="en" sz="1400" spc="-1" strike="noStrike">
                <a:solidFill>
                  <a:srgbClr val="666666"/>
                </a:solidFill>
                <a:latin typeface="Arial"/>
                <a:ea typeface="Arial"/>
              </a:rPr>
              <a:t>Simulation Program</a:t>
            </a:r>
            <a:endParaRPr b="0" lang="en-US" sz="1400" spc="-1" strike="noStrike">
              <a:solidFill>
                <a:srgbClr val="000000"/>
              </a:solidFill>
              <a:latin typeface="Arial"/>
            </a:endParaRPr>
          </a:p>
        </p:txBody>
      </p:sp>
      <p:sp>
        <p:nvSpPr>
          <p:cNvPr id="132" name="Google Shape;225;p34"/>
          <p:cNvSpPr/>
          <p:nvPr/>
        </p:nvSpPr>
        <p:spPr>
          <a:xfrm>
            <a:off x="2120400" y="1005120"/>
            <a:ext cx="1794600" cy="650520"/>
          </a:xfrm>
          <a:prstGeom prst="rect">
            <a:avLst/>
          </a:prstGeom>
          <a:solidFill>
            <a:schemeClr val="lt2"/>
          </a:solidFill>
          <a:ln w="9525">
            <a:solidFill>
              <a:srgbClr val="595959"/>
            </a:solidFill>
            <a:round/>
          </a:ln>
        </p:spPr>
        <p:style>
          <a:lnRef idx="0"/>
          <a:fillRef idx="0"/>
          <a:effectRef idx="0"/>
          <a:fontRef idx="minor"/>
        </p:style>
        <p:txBody>
          <a:bodyPr tIns="91440" bIns="91440" anchor="ctr">
            <a:noAutofit/>
          </a:bodyPr>
          <a:p>
            <a:pPr algn="ctr">
              <a:lnSpc>
                <a:spcPct val="100000"/>
              </a:lnSpc>
              <a:tabLst>
                <a:tab algn="l" pos="0"/>
              </a:tabLst>
            </a:pPr>
            <a:r>
              <a:rPr b="1" lang="en" sz="1400" spc="-1" strike="noStrike">
                <a:solidFill>
                  <a:srgbClr val="666666"/>
                </a:solidFill>
                <a:latin typeface="Arial"/>
                <a:ea typeface="Arial"/>
              </a:rPr>
              <a:t>Program</a:t>
            </a:r>
            <a:endParaRPr b="0" lang="en-US" sz="1400" spc="-1" strike="noStrike">
              <a:solidFill>
                <a:srgbClr val="000000"/>
              </a:solidFill>
              <a:latin typeface="Arial"/>
            </a:endParaRPr>
          </a:p>
        </p:txBody>
      </p:sp>
      <p:sp>
        <p:nvSpPr>
          <p:cNvPr id="133" name="Google Shape;226;p34"/>
          <p:cNvSpPr/>
          <p:nvPr/>
        </p:nvSpPr>
        <p:spPr>
          <a:xfrm>
            <a:off x="2120400" y="3114720"/>
            <a:ext cx="1794600" cy="650520"/>
          </a:xfrm>
          <a:prstGeom prst="rect">
            <a:avLst/>
          </a:prstGeom>
          <a:solidFill>
            <a:schemeClr val="lt2"/>
          </a:solidFill>
          <a:ln w="9525">
            <a:solidFill>
              <a:srgbClr val="595959"/>
            </a:solidFill>
            <a:round/>
          </a:ln>
        </p:spPr>
        <p:style>
          <a:lnRef idx="0"/>
          <a:fillRef idx="0"/>
          <a:effectRef idx="0"/>
          <a:fontRef idx="minor"/>
        </p:style>
        <p:txBody>
          <a:bodyPr tIns="91440" bIns="91440" anchor="ctr">
            <a:noAutofit/>
          </a:bodyPr>
          <a:p>
            <a:pPr algn="ctr">
              <a:lnSpc>
                <a:spcPct val="100000"/>
              </a:lnSpc>
              <a:tabLst>
                <a:tab algn="l" pos="0"/>
              </a:tabLst>
            </a:pPr>
            <a:r>
              <a:rPr b="1" lang="en" sz="1400" spc="-1" strike="noStrike">
                <a:solidFill>
                  <a:srgbClr val="666666"/>
                </a:solidFill>
                <a:latin typeface="Arial"/>
                <a:ea typeface="Arial"/>
              </a:rPr>
              <a:t>Test Results</a:t>
            </a:r>
            <a:endParaRPr b="0" lang="en-US" sz="1400" spc="-1" strike="noStrike">
              <a:solidFill>
                <a:srgbClr val="000000"/>
              </a:solidFill>
              <a:latin typeface="Arial"/>
            </a:endParaRPr>
          </a:p>
        </p:txBody>
      </p:sp>
      <p:cxnSp>
        <p:nvCxnSpPr>
          <p:cNvPr id="134" name="Google Shape;227;p34"/>
          <p:cNvCxnSpPr>
            <a:stCxn id="132" idx="2"/>
            <a:endCxn id="131" idx="0"/>
          </p:cNvCxnSpPr>
          <p:nvPr/>
        </p:nvCxnSpPr>
        <p:spPr>
          <a:xfrm>
            <a:off x="3017520" y="1655640"/>
            <a:ext cx="360" cy="404640"/>
          </a:xfrm>
          <a:prstGeom prst="straightConnector1">
            <a:avLst/>
          </a:prstGeom>
          <a:ln w="9525">
            <a:solidFill>
              <a:srgbClr val="595959"/>
            </a:solidFill>
            <a:round/>
            <a:tailEnd len="med" type="triangle" w="med"/>
          </a:ln>
        </p:spPr>
      </p:cxnSp>
      <p:cxnSp>
        <p:nvCxnSpPr>
          <p:cNvPr id="135" name="Google Shape;228;p34"/>
          <p:cNvCxnSpPr/>
          <p:nvPr/>
        </p:nvCxnSpPr>
        <p:spPr>
          <a:xfrm>
            <a:off x="3017520" y="2710440"/>
            <a:ext cx="360" cy="404280"/>
          </a:xfrm>
          <a:prstGeom prst="straightConnector1">
            <a:avLst/>
          </a:prstGeom>
          <a:ln w="9525">
            <a:solidFill>
              <a:srgbClr val="595959"/>
            </a:solidFill>
            <a:round/>
            <a:tailEnd len="med" type="triangle" w="med"/>
          </a:ln>
        </p:spPr>
      </p:cxnSp>
      <p:sp>
        <p:nvSpPr>
          <p:cNvPr id="136" name="Google Shape;229;p34"/>
          <p:cNvSpPr/>
          <p:nvPr/>
        </p:nvSpPr>
        <p:spPr>
          <a:xfrm>
            <a:off x="5526720" y="2059920"/>
            <a:ext cx="1794600" cy="650520"/>
          </a:xfrm>
          <a:prstGeom prst="rect">
            <a:avLst/>
          </a:prstGeom>
          <a:solidFill>
            <a:schemeClr val="lt2"/>
          </a:solidFill>
          <a:ln w="9525">
            <a:solidFill>
              <a:srgbClr val="595959"/>
            </a:solidFill>
            <a:round/>
          </a:ln>
        </p:spPr>
        <p:style>
          <a:lnRef idx="0"/>
          <a:fillRef idx="0"/>
          <a:effectRef idx="0"/>
          <a:fontRef idx="minor"/>
        </p:style>
        <p:txBody>
          <a:bodyPr tIns="91440" bIns="91440" anchor="ctr">
            <a:noAutofit/>
          </a:bodyPr>
          <a:p>
            <a:pPr algn="ctr">
              <a:lnSpc>
                <a:spcPct val="100000"/>
              </a:lnSpc>
              <a:tabLst>
                <a:tab algn="l" pos="0"/>
              </a:tabLst>
            </a:pPr>
            <a:r>
              <a:rPr b="1" lang="en" sz="1400" spc="-1" strike="noStrike">
                <a:solidFill>
                  <a:srgbClr val="666666"/>
                </a:solidFill>
                <a:latin typeface="Arial"/>
                <a:ea typeface="Arial"/>
              </a:rPr>
              <a:t>Real Rocket</a:t>
            </a:r>
            <a:endParaRPr b="0" lang="en-US" sz="1400" spc="-1" strike="noStrike">
              <a:solidFill>
                <a:srgbClr val="000000"/>
              </a:solidFill>
              <a:latin typeface="Arial"/>
            </a:endParaRPr>
          </a:p>
        </p:txBody>
      </p:sp>
      <p:sp>
        <p:nvSpPr>
          <p:cNvPr id="137" name="Google Shape;230;p34"/>
          <p:cNvSpPr/>
          <p:nvPr/>
        </p:nvSpPr>
        <p:spPr>
          <a:xfrm>
            <a:off x="5526720" y="1005120"/>
            <a:ext cx="1794600" cy="650520"/>
          </a:xfrm>
          <a:prstGeom prst="rect">
            <a:avLst/>
          </a:prstGeom>
          <a:solidFill>
            <a:schemeClr val="lt2"/>
          </a:solidFill>
          <a:ln w="9525">
            <a:solidFill>
              <a:srgbClr val="595959"/>
            </a:solidFill>
            <a:round/>
          </a:ln>
        </p:spPr>
        <p:style>
          <a:lnRef idx="0"/>
          <a:fillRef idx="0"/>
          <a:effectRef idx="0"/>
          <a:fontRef idx="minor"/>
        </p:style>
        <p:txBody>
          <a:bodyPr tIns="91440" bIns="91440" anchor="ctr">
            <a:noAutofit/>
          </a:bodyPr>
          <a:p>
            <a:pPr algn="ctr">
              <a:lnSpc>
                <a:spcPct val="100000"/>
              </a:lnSpc>
              <a:tabLst>
                <a:tab algn="l" pos="0"/>
              </a:tabLst>
            </a:pPr>
            <a:r>
              <a:rPr b="1" lang="en" sz="1400" spc="-1" strike="noStrike">
                <a:solidFill>
                  <a:srgbClr val="666666"/>
                </a:solidFill>
                <a:latin typeface="Arial"/>
                <a:ea typeface="Arial"/>
              </a:rPr>
              <a:t>Program</a:t>
            </a:r>
            <a:endParaRPr b="0" lang="en-US" sz="1400" spc="-1" strike="noStrike">
              <a:solidFill>
                <a:srgbClr val="000000"/>
              </a:solidFill>
              <a:latin typeface="Arial"/>
            </a:endParaRPr>
          </a:p>
        </p:txBody>
      </p:sp>
      <p:sp>
        <p:nvSpPr>
          <p:cNvPr id="138" name="Google Shape;231;p34"/>
          <p:cNvSpPr/>
          <p:nvPr/>
        </p:nvSpPr>
        <p:spPr>
          <a:xfrm>
            <a:off x="5526720" y="3114720"/>
            <a:ext cx="1794600" cy="650520"/>
          </a:xfrm>
          <a:prstGeom prst="rect">
            <a:avLst/>
          </a:prstGeom>
          <a:solidFill>
            <a:schemeClr val="lt2"/>
          </a:solidFill>
          <a:ln w="9525">
            <a:solidFill>
              <a:srgbClr val="595959"/>
            </a:solidFill>
            <a:round/>
          </a:ln>
        </p:spPr>
        <p:style>
          <a:lnRef idx="0"/>
          <a:fillRef idx="0"/>
          <a:effectRef idx="0"/>
          <a:fontRef idx="minor"/>
        </p:style>
        <p:txBody>
          <a:bodyPr tIns="91440" bIns="91440" anchor="ctr">
            <a:noAutofit/>
          </a:bodyPr>
          <a:p>
            <a:pPr algn="ctr">
              <a:lnSpc>
                <a:spcPct val="100000"/>
              </a:lnSpc>
              <a:tabLst>
                <a:tab algn="l" pos="0"/>
              </a:tabLst>
            </a:pPr>
            <a:r>
              <a:rPr b="1" lang="en" sz="1400" spc="-1" strike="noStrike">
                <a:solidFill>
                  <a:srgbClr val="666666"/>
                </a:solidFill>
                <a:latin typeface="Arial"/>
                <a:ea typeface="Arial"/>
              </a:rPr>
              <a:t>Rocket Flies or Crashes (Real Results)</a:t>
            </a:r>
            <a:endParaRPr b="0" lang="en-US" sz="1400" spc="-1" strike="noStrike">
              <a:solidFill>
                <a:srgbClr val="000000"/>
              </a:solidFill>
              <a:latin typeface="Arial"/>
            </a:endParaRPr>
          </a:p>
        </p:txBody>
      </p:sp>
      <p:cxnSp>
        <p:nvCxnSpPr>
          <p:cNvPr id="139" name="Google Shape;232;p34"/>
          <p:cNvCxnSpPr>
            <a:stCxn id="137" idx="2"/>
            <a:endCxn id="136" idx="0"/>
          </p:cNvCxnSpPr>
          <p:nvPr/>
        </p:nvCxnSpPr>
        <p:spPr>
          <a:xfrm>
            <a:off x="6423840" y="1655640"/>
            <a:ext cx="360" cy="404640"/>
          </a:xfrm>
          <a:prstGeom prst="straightConnector1">
            <a:avLst/>
          </a:prstGeom>
          <a:ln w="9525">
            <a:solidFill>
              <a:srgbClr val="595959"/>
            </a:solidFill>
            <a:round/>
            <a:tailEnd len="med" type="triangle" w="med"/>
          </a:ln>
        </p:spPr>
      </p:cxnSp>
      <p:cxnSp>
        <p:nvCxnSpPr>
          <p:cNvPr id="140" name="Google Shape;233;p34"/>
          <p:cNvCxnSpPr/>
          <p:nvPr/>
        </p:nvCxnSpPr>
        <p:spPr>
          <a:xfrm>
            <a:off x="6424200" y="2710440"/>
            <a:ext cx="360" cy="404280"/>
          </a:xfrm>
          <a:prstGeom prst="straightConnector1">
            <a:avLst/>
          </a:prstGeom>
          <a:ln w="9525">
            <a:solidFill>
              <a:srgbClr val="595959"/>
            </a:solidFill>
            <a:round/>
            <a:tailEnd len="med" type="triangle" w="med"/>
          </a:ln>
        </p:spPr>
      </p:cxnSp>
      <p:sp>
        <p:nvSpPr>
          <p:cNvPr id="141" name="Google Shape;234;p34"/>
          <p:cNvSpPr/>
          <p:nvPr/>
        </p:nvSpPr>
        <p:spPr>
          <a:xfrm>
            <a:off x="2001600" y="327960"/>
            <a:ext cx="2014920" cy="403920"/>
          </a:xfrm>
          <a:prstGeom prst="rect">
            <a:avLst/>
          </a:prstGeom>
          <a:noFill/>
          <a:ln w="0">
            <a:noFill/>
          </a:ln>
        </p:spPr>
        <p:style>
          <a:lnRef idx="0"/>
          <a:fillRef idx="0"/>
          <a:effectRef idx="0"/>
          <a:fontRef idx="minor"/>
        </p:style>
        <p:txBody>
          <a:bodyPr tIns="91440" bIns="91440" anchor="t">
            <a:noAutofit/>
          </a:bodyPr>
          <a:p>
            <a:pPr algn="ctr">
              <a:lnSpc>
                <a:spcPct val="100000"/>
              </a:lnSpc>
              <a:tabLst>
                <a:tab algn="l" pos="0"/>
              </a:tabLst>
            </a:pPr>
            <a:r>
              <a:rPr b="1" lang="en" sz="1400" spc="-1" strike="noStrike">
                <a:solidFill>
                  <a:srgbClr val="666666"/>
                </a:solidFill>
                <a:latin typeface="Arial"/>
                <a:ea typeface="Arial"/>
              </a:rPr>
              <a:t>Simulation</a:t>
            </a:r>
            <a:endParaRPr b="0" lang="en-US" sz="1400" spc="-1" strike="noStrike">
              <a:solidFill>
                <a:srgbClr val="000000"/>
              </a:solidFill>
              <a:latin typeface="Arial"/>
            </a:endParaRPr>
          </a:p>
        </p:txBody>
      </p:sp>
      <p:sp>
        <p:nvSpPr>
          <p:cNvPr id="142" name="Google Shape;235;p34"/>
          <p:cNvSpPr/>
          <p:nvPr/>
        </p:nvSpPr>
        <p:spPr>
          <a:xfrm>
            <a:off x="5416560" y="327960"/>
            <a:ext cx="2014920" cy="403920"/>
          </a:xfrm>
          <a:prstGeom prst="rect">
            <a:avLst/>
          </a:prstGeom>
          <a:noFill/>
          <a:ln w="0">
            <a:noFill/>
          </a:ln>
        </p:spPr>
        <p:style>
          <a:lnRef idx="0"/>
          <a:fillRef idx="0"/>
          <a:effectRef idx="0"/>
          <a:fontRef idx="minor"/>
        </p:style>
        <p:txBody>
          <a:bodyPr tIns="91440" bIns="91440" anchor="t">
            <a:noAutofit/>
          </a:bodyPr>
          <a:p>
            <a:pPr algn="ctr">
              <a:lnSpc>
                <a:spcPct val="100000"/>
              </a:lnSpc>
              <a:tabLst>
                <a:tab algn="l" pos="0"/>
              </a:tabLst>
            </a:pPr>
            <a:r>
              <a:rPr b="1" lang="en" sz="1400" spc="-1" strike="noStrike">
                <a:solidFill>
                  <a:srgbClr val="666666"/>
                </a:solidFill>
                <a:latin typeface="Arial"/>
                <a:ea typeface="Arial"/>
              </a:rPr>
              <a:t>Production</a:t>
            </a:r>
            <a:endParaRPr b="0" lang="en-US" sz="1400" spc="-1" strike="noStrike">
              <a:solidFill>
                <a:srgbClr val="000000"/>
              </a:solidFill>
              <a:latin typeface="Arial"/>
            </a:endParaRPr>
          </a:p>
        </p:txBody>
      </p:sp>
      <p:sp>
        <p:nvSpPr>
          <p:cNvPr id="143" name="Google Shape;236;p34"/>
          <p:cNvSpPr/>
          <p:nvPr/>
        </p:nvSpPr>
        <p:spPr>
          <a:xfrm>
            <a:off x="675000" y="1621440"/>
            <a:ext cx="902520" cy="47232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400" spc="-1" strike="noStrike">
                <a:solidFill>
                  <a:srgbClr val="666666"/>
                </a:solidFill>
                <a:latin typeface="Arial"/>
                <a:ea typeface="Arial"/>
              </a:rPr>
              <a:t>Software</a:t>
            </a:r>
            <a:endParaRPr b="0" lang="en-US" sz="1400" spc="-1" strike="noStrike">
              <a:solidFill>
                <a:srgbClr val="000000"/>
              </a:solidFill>
              <a:latin typeface="Arial"/>
            </a:endParaRPr>
          </a:p>
        </p:txBody>
      </p:sp>
      <p:cxnSp>
        <p:nvCxnSpPr>
          <p:cNvPr id="144" name="Google Shape;237;p34"/>
          <p:cNvCxnSpPr>
            <a:stCxn id="143" idx="3"/>
          </p:cNvCxnSpPr>
          <p:nvPr/>
        </p:nvCxnSpPr>
        <p:spPr>
          <a:xfrm>
            <a:off x="1577520" y="1857600"/>
            <a:ext cx="535680" cy="78840"/>
          </a:xfrm>
          <a:prstGeom prst="straightConnector1">
            <a:avLst/>
          </a:prstGeom>
          <a:ln w="28575">
            <a:solidFill>
              <a:srgbClr val="595959"/>
            </a:solidFill>
            <a:round/>
            <a:tailEnd len="med" type="stealth" w="med"/>
          </a:ln>
        </p:spPr>
      </p:cxnSp>
      <p:sp>
        <p:nvSpPr>
          <p:cNvPr id="145" name="Google Shape;238;p34"/>
          <p:cNvSpPr/>
          <p:nvPr/>
        </p:nvSpPr>
        <p:spPr>
          <a:xfrm>
            <a:off x="7907400" y="1005120"/>
            <a:ext cx="902520" cy="47232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400" spc="-1" strike="noStrike">
                <a:solidFill>
                  <a:srgbClr val="666666"/>
                </a:solidFill>
                <a:latin typeface="Arial"/>
                <a:ea typeface="Arial"/>
              </a:rPr>
              <a:t>Software</a:t>
            </a:r>
            <a:endParaRPr b="0" lang="en-US" sz="1400" spc="-1" strike="noStrike">
              <a:solidFill>
                <a:srgbClr val="000000"/>
              </a:solidFill>
              <a:latin typeface="Arial"/>
            </a:endParaRPr>
          </a:p>
        </p:txBody>
      </p:sp>
      <p:cxnSp>
        <p:nvCxnSpPr>
          <p:cNvPr id="146" name="Google Shape;239;p34"/>
          <p:cNvCxnSpPr/>
          <p:nvPr/>
        </p:nvCxnSpPr>
        <p:spPr>
          <a:xfrm flipH="1">
            <a:off x="7407720" y="1241280"/>
            <a:ext cx="576360" cy="239040"/>
          </a:xfrm>
          <a:prstGeom prst="straightConnector1">
            <a:avLst/>
          </a:prstGeom>
          <a:ln w="19050">
            <a:solidFill>
              <a:srgbClr val="595959"/>
            </a:solidFill>
            <a:round/>
            <a:tailEnd len="med" type="stealth" w="med"/>
          </a:ln>
        </p:spPr>
      </p:cxn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7" name="Google Shape;244;p35" descr=""/>
          <p:cNvPicPr/>
          <p:nvPr/>
        </p:nvPicPr>
        <p:blipFill>
          <a:blip r:embed="rId1"/>
          <a:stretch/>
        </p:blipFill>
        <p:spPr>
          <a:xfrm>
            <a:off x="4676400" y="1500120"/>
            <a:ext cx="3909600" cy="2241360"/>
          </a:xfrm>
          <a:prstGeom prst="rect">
            <a:avLst/>
          </a:prstGeom>
          <a:ln w="0">
            <a:noFill/>
          </a:ln>
        </p:spPr>
      </p:pic>
      <p:pic>
        <p:nvPicPr>
          <p:cNvPr id="148" name="Google Shape;245;p35" descr=""/>
          <p:cNvPicPr/>
          <p:nvPr/>
        </p:nvPicPr>
        <p:blipFill>
          <a:blip r:embed="rId2"/>
          <a:stretch/>
        </p:blipFill>
        <p:spPr>
          <a:xfrm>
            <a:off x="1135440" y="1724040"/>
            <a:ext cx="3223800" cy="1694880"/>
          </a:xfrm>
          <a:prstGeom prst="rect">
            <a:avLst/>
          </a:prstGeom>
          <a:ln w="0">
            <a:noFill/>
          </a:ln>
        </p:spPr>
      </p:pic>
      <p:pic>
        <p:nvPicPr>
          <p:cNvPr id="149" name="Google Shape;246;p35" descr=""/>
          <p:cNvPicPr/>
          <p:nvPr/>
        </p:nvPicPr>
        <p:blipFill>
          <a:blip r:embed="rId3"/>
          <a:stretch/>
        </p:blipFill>
        <p:spPr>
          <a:xfrm>
            <a:off x="341640" y="78840"/>
            <a:ext cx="369720" cy="483840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PlaceHolder 1"/>
          <p:cNvSpPr>
            <a:spLocks noGrp="1"/>
          </p:cNvSpPr>
          <p:nvPr>
            <p:ph/>
          </p:nvPr>
        </p:nvSpPr>
        <p:spPr>
          <a:xfrm>
            <a:off x="385200" y="994680"/>
            <a:ext cx="8116920" cy="3706920"/>
          </a:xfrm>
          <a:prstGeom prst="rect">
            <a:avLst/>
          </a:prstGeom>
          <a:noFill/>
          <a:ln w="0">
            <a:noFill/>
          </a:ln>
        </p:spPr>
        <p:txBody>
          <a:bodyPr lIns="91440" rIns="91440" tIns="91440" bIns="91440" anchor="t">
            <a:noAutofit/>
          </a:bodyPr>
          <a:p>
            <a:pPr indent="0">
              <a:lnSpc>
                <a:spcPct val="115000"/>
              </a:lnSpc>
              <a:spcAft>
                <a:spcPts val="1599"/>
              </a:spcAft>
              <a:buNone/>
              <a:tabLst>
                <a:tab algn="l" pos="0"/>
              </a:tabLst>
            </a:pPr>
            <a:r>
              <a:rPr b="0" lang="en" sz="3000" spc="-1" strike="noStrike">
                <a:solidFill>
                  <a:schemeClr val="dk2"/>
                </a:solidFill>
                <a:latin typeface="Arial"/>
                <a:ea typeface="Arial"/>
              </a:rPr>
              <a:t>So, we are also going to use simulation to program our drone flights. This will allow us to test our program before we send it to a real drone.</a:t>
            </a:r>
            <a:endParaRPr b="0" lang="en-US" sz="3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1" name="Google Shape;256;p37" descr=""/>
          <p:cNvPicPr/>
          <p:nvPr/>
        </p:nvPicPr>
        <p:blipFill>
          <a:blip r:embed="rId1"/>
          <a:stretch/>
        </p:blipFill>
        <p:spPr>
          <a:xfrm>
            <a:off x="393840" y="1712880"/>
            <a:ext cx="5064120" cy="1717560"/>
          </a:xfrm>
          <a:prstGeom prst="rect">
            <a:avLst/>
          </a:prstGeom>
          <a:ln w="0">
            <a:noFill/>
          </a:ln>
        </p:spPr>
      </p:pic>
      <p:sp>
        <p:nvSpPr>
          <p:cNvPr id="152" name="PlaceHolder 1"/>
          <p:cNvSpPr>
            <a:spLocks noGrp="1"/>
          </p:cNvSpPr>
          <p:nvPr>
            <p:ph/>
          </p:nvPr>
        </p:nvSpPr>
        <p:spPr>
          <a:xfrm>
            <a:off x="741960" y="333360"/>
            <a:ext cx="7812720" cy="717840"/>
          </a:xfrm>
          <a:prstGeom prst="rect">
            <a:avLst/>
          </a:prstGeom>
          <a:noFill/>
          <a:ln w="0">
            <a:noFill/>
          </a:ln>
        </p:spPr>
        <p:txBody>
          <a:bodyPr lIns="91440" rIns="91440" tIns="91440" bIns="91440" anchor="t">
            <a:noAutofit/>
          </a:bodyPr>
          <a:p>
            <a:pPr indent="0">
              <a:lnSpc>
                <a:spcPct val="115000"/>
              </a:lnSpc>
              <a:spcAft>
                <a:spcPts val="1599"/>
              </a:spcAft>
              <a:buNone/>
              <a:tabLst>
                <a:tab algn="l" pos="0"/>
              </a:tabLst>
            </a:pPr>
            <a:r>
              <a:rPr b="0" lang="en" sz="1800" spc="-1" strike="noStrike">
                <a:solidFill>
                  <a:schemeClr val="dk2"/>
                </a:solidFill>
                <a:latin typeface="Arial"/>
                <a:ea typeface="Arial"/>
              </a:rPr>
              <a:t>Once we open up Jupyter in our web browser, we can start writing our drone simulation program. The two commands shown below get us started.</a:t>
            </a:r>
            <a:endParaRPr b="0" lang="en-US" sz="1800" spc="-1" strike="noStrike">
              <a:solidFill>
                <a:srgbClr val="000000"/>
              </a:solidFill>
              <a:latin typeface="Arial"/>
            </a:endParaRPr>
          </a:p>
        </p:txBody>
      </p:sp>
      <p:sp>
        <p:nvSpPr>
          <p:cNvPr id="153" name="PlaceHolder 2"/>
          <p:cNvSpPr>
            <a:spLocks noGrp="1"/>
          </p:cNvSpPr>
          <p:nvPr>
            <p:ph/>
          </p:nvPr>
        </p:nvSpPr>
        <p:spPr>
          <a:xfrm>
            <a:off x="5797440" y="2406600"/>
            <a:ext cx="2915640" cy="520920"/>
          </a:xfrm>
          <a:prstGeom prst="rect">
            <a:avLst/>
          </a:prstGeom>
          <a:noFill/>
          <a:ln w="0">
            <a:noFill/>
          </a:ln>
        </p:spPr>
        <p:txBody>
          <a:bodyPr lIns="91440" rIns="91440" tIns="91440" bIns="91440" anchor="t">
            <a:noAutofit/>
          </a:bodyPr>
          <a:p>
            <a:pPr indent="0">
              <a:lnSpc>
                <a:spcPct val="115000"/>
              </a:lnSpc>
              <a:spcAft>
                <a:spcPts val="1599"/>
              </a:spcAft>
              <a:buNone/>
              <a:tabLst>
                <a:tab algn="l" pos="0"/>
              </a:tabLst>
            </a:pPr>
            <a:r>
              <a:rPr b="1" lang="en" sz="1400" spc="-1" strike="noStrike">
                <a:solidFill>
                  <a:schemeClr val="dk2"/>
                </a:solidFill>
                <a:latin typeface="Arial"/>
                <a:ea typeface="Arial"/>
              </a:rPr>
              <a:t>This command loads our simulation software.</a:t>
            </a:r>
            <a:endParaRPr b="0" lang="en-US" sz="1400" spc="-1" strike="noStrike">
              <a:solidFill>
                <a:srgbClr val="000000"/>
              </a:solidFill>
              <a:latin typeface="Arial"/>
            </a:endParaRPr>
          </a:p>
        </p:txBody>
      </p:sp>
      <p:cxnSp>
        <p:nvCxnSpPr>
          <p:cNvPr id="154" name="Google Shape;259;p37"/>
          <p:cNvCxnSpPr>
            <a:stCxn id="153" idx="1"/>
          </p:cNvCxnSpPr>
          <p:nvPr/>
        </p:nvCxnSpPr>
        <p:spPr>
          <a:xfrm flipH="1">
            <a:off x="2561040" y="2666880"/>
            <a:ext cx="3236760" cy="271080"/>
          </a:xfrm>
          <a:prstGeom prst="straightConnector1">
            <a:avLst/>
          </a:prstGeom>
          <a:ln w="28575">
            <a:solidFill>
              <a:srgbClr val="595959"/>
            </a:solidFill>
            <a:round/>
            <a:tailEnd len="med" type="stealth" w="med"/>
          </a:ln>
        </p:spPr>
      </p:cxnSp>
      <p:sp>
        <p:nvSpPr>
          <p:cNvPr id="155" name="PlaceHolder 3"/>
          <p:cNvSpPr>
            <a:spLocks noGrp="1"/>
          </p:cNvSpPr>
          <p:nvPr>
            <p:ph/>
          </p:nvPr>
        </p:nvSpPr>
        <p:spPr>
          <a:xfrm>
            <a:off x="4050000" y="3797280"/>
            <a:ext cx="2915640" cy="520920"/>
          </a:xfrm>
          <a:prstGeom prst="rect">
            <a:avLst/>
          </a:prstGeom>
          <a:noFill/>
          <a:ln w="0">
            <a:noFill/>
          </a:ln>
        </p:spPr>
        <p:txBody>
          <a:bodyPr lIns="91440" rIns="91440" tIns="91440" bIns="91440" anchor="t">
            <a:noAutofit/>
          </a:bodyPr>
          <a:p>
            <a:pPr indent="0">
              <a:lnSpc>
                <a:spcPct val="115000"/>
              </a:lnSpc>
              <a:spcAft>
                <a:spcPts val="1599"/>
              </a:spcAft>
              <a:buNone/>
              <a:tabLst>
                <a:tab algn="l" pos="0"/>
              </a:tabLst>
            </a:pPr>
            <a:r>
              <a:rPr b="1" lang="en" sz="1400" spc="-1" strike="noStrike">
                <a:solidFill>
                  <a:schemeClr val="dk2"/>
                </a:solidFill>
                <a:latin typeface="Arial"/>
                <a:ea typeface="Arial"/>
              </a:rPr>
              <a:t>This command makes a Python object called “drone”.</a:t>
            </a:r>
            <a:endParaRPr b="0" lang="en-US" sz="1400" spc="-1" strike="noStrike">
              <a:solidFill>
                <a:srgbClr val="000000"/>
              </a:solidFill>
              <a:latin typeface="Arial"/>
            </a:endParaRPr>
          </a:p>
        </p:txBody>
      </p:sp>
      <p:cxnSp>
        <p:nvCxnSpPr>
          <p:cNvPr id="156" name="Google Shape;261;p37"/>
          <p:cNvCxnSpPr>
            <a:stCxn id="155" idx="1"/>
          </p:cNvCxnSpPr>
          <p:nvPr/>
        </p:nvCxnSpPr>
        <p:spPr>
          <a:xfrm flipH="1" flipV="1">
            <a:off x="3180600" y="3315600"/>
            <a:ext cx="869760" cy="742320"/>
          </a:xfrm>
          <a:prstGeom prst="straightConnector1">
            <a:avLst/>
          </a:prstGeom>
          <a:ln w="28575">
            <a:solidFill>
              <a:srgbClr val="595959"/>
            </a:solidFill>
            <a:round/>
            <a:tailEnd len="med" type="stealth" w="med"/>
          </a:ln>
        </p:spPr>
      </p:cxn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PlaceHolder 1"/>
          <p:cNvSpPr>
            <a:spLocks noGrp="1"/>
          </p:cNvSpPr>
          <p:nvPr>
            <p:ph/>
          </p:nvPr>
        </p:nvSpPr>
        <p:spPr>
          <a:xfrm>
            <a:off x="741960" y="333360"/>
            <a:ext cx="7812720" cy="717840"/>
          </a:xfrm>
          <a:prstGeom prst="rect">
            <a:avLst/>
          </a:prstGeom>
          <a:noFill/>
          <a:ln w="0">
            <a:noFill/>
          </a:ln>
        </p:spPr>
        <p:txBody>
          <a:bodyPr lIns="91440" rIns="91440" tIns="91440" bIns="91440" anchor="t">
            <a:noAutofit/>
          </a:bodyPr>
          <a:p>
            <a:pPr indent="0">
              <a:lnSpc>
                <a:spcPct val="115000"/>
              </a:lnSpc>
              <a:spcAft>
                <a:spcPts val="1599"/>
              </a:spcAft>
              <a:buNone/>
              <a:tabLst>
                <a:tab algn="l" pos="0"/>
              </a:tabLst>
            </a:pPr>
            <a:r>
              <a:rPr b="0" lang="en" sz="1800" spc="-1" strike="noStrike">
                <a:solidFill>
                  <a:schemeClr val="dk2"/>
                </a:solidFill>
                <a:latin typeface="Arial"/>
                <a:ea typeface="Arial"/>
              </a:rPr>
              <a:t>If our commands are run correctly, we should see the following output.</a:t>
            </a:r>
            <a:endParaRPr b="0" lang="en-US" sz="1800" spc="-1" strike="noStrike">
              <a:solidFill>
                <a:srgbClr val="000000"/>
              </a:solidFill>
              <a:latin typeface="Arial"/>
            </a:endParaRPr>
          </a:p>
        </p:txBody>
      </p:sp>
      <p:pic>
        <p:nvPicPr>
          <p:cNvPr id="158" name="Google Shape;267;p38" descr=""/>
          <p:cNvPicPr/>
          <p:nvPr/>
        </p:nvPicPr>
        <p:blipFill>
          <a:blip r:embed="rId1"/>
          <a:stretch/>
        </p:blipFill>
        <p:spPr>
          <a:xfrm>
            <a:off x="601200" y="1214280"/>
            <a:ext cx="7940880" cy="378684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PlaceHolder 1"/>
          <p:cNvSpPr>
            <a:spLocks noGrp="1"/>
          </p:cNvSpPr>
          <p:nvPr>
            <p:ph/>
          </p:nvPr>
        </p:nvSpPr>
        <p:spPr>
          <a:xfrm>
            <a:off x="385200" y="994680"/>
            <a:ext cx="8116920" cy="3706920"/>
          </a:xfrm>
          <a:prstGeom prst="rect">
            <a:avLst/>
          </a:prstGeom>
          <a:noFill/>
          <a:ln w="0">
            <a:noFill/>
          </a:ln>
        </p:spPr>
        <p:txBody>
          <a:bodyPr lIns="91440" rIns="91440" tIns="91440" bIns="91440" anchor="t">
            <a:noAutofit/>
          </a:bodyPr>
          <a:p>
            <a:pPr indent="0">
              <a:lnSpc>
                <a:spcPct val="115000"/>
              </a:lnSpc>
              <a:spcAft>
                <a:spcPts val="1599"/>
              </a:spcAft>
              <a:buNone/>
              <a:tabLst>
                <a:tab algn="l" pos="0"/>
              </a:tabLst>
            </a:pPr>
            <a:r>
              <a:rPr b="0" lang="en" sz="3000" spc="-1" strike="noStrike">
                <a:solidFill>
                  <a:schemeClr val="dk2"/>
                </a:solidFill>
                <a:latin typeface="Arial"/>
                <a:ea typeface="Arial"/>
              </a:rPr>
              <a:t>What do you think our simulation will do if we make a mistake in our program? For example, what it we try to flip the drone before we take off?</a:t>
            </a:r>
            <a:endParaRPr b="0" lang="en-US" sz="3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0" name="Google Shape;277;p40" descr=""/>
          <p:cNvPicPr/>
          <p:nvPr/>
        </p:nvPicPr>
        <p:blipFill>
          <a:blip r:embed="rId1"/>
          <a:srcRect l="-1153" t="0" r="0" b="0"/>
          <a:stretch/>
        </p:blipFill>
        <p:spPr>
          <a:xfrm>
            <a:off x="42120" y="740160"/>
            <a:ext cx="5100840" cy="3363840"/>
          </a:xfrm>
          <a:prstGeom prst="rect">
            <a:avLst/>
          </a:prstGeom>
          <a:ln w="0">
            <a:noFill/>
          </a:ln>
        </p:spPr>
      </p:pic>
      <p:sp>
        <p:nvSpPr>
          <p:cNvPr id="161" name="PlaceHolder 1"/>
          <p:cNvSpPr>
            <a:spLocks noGrp="1"/>
          </p:cNvSpPr>
          <p:nvPr>
            <p:ph/>
          </p:nvPr>
        </p:nvSpPr>
        <p:spPr>
          <a:xfrm>
            <a:off x="5507640" y="1786320"/>
            <a:ext cx="3288240" cy="1271520"/>
          </a:xfrm>
          <a:prstGeom prst="rect">
            <a:avLst/>
          </a:prstGeom>
          <a:noFill/>
          <a:ln w="0">
            <a:noFill/>
          </a:ln>
        </p:spPr>
        <p:txBody>
          <a:bodyPr lIns="91440" rIns="91440" tIns="91440" bIns="91440" anchor="t">
            <a:noAutofit/>
          </a:bodyPr>
          <a:p>
            <a:pPr indent="0">
              <a:lnSpc>
                <a:spcPct val="115000"/>
              </a:lnSpc>
              <a:spcAft>
                <a:spcPts val="1599"/>
              </a:spcAft>
              <a:buNone/>
              <a:tabLst>
                <a:tab algn="l" pos="0"/>
              </a:tabLst>
            </a:pPr>
            <a:r>
              <a:rPr b="1" lang="en" sz="1400" spc="-1" strike="noStrike">
                <a:solidFill>
                  <a:schemeClr val="dk2"/>
                </a:solidFill>
                <a:latin typeface="Arial"/>
                <a:ea typeface="Arial"/>
              </a:rPr>
              <a:t>This is what an error looks like. We can see at the bottom, that the error tells us what we did wrong.</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PlaceHolder 1"/>
          <p:cNvSpPr>
            <a:spLocks noGrp="1"/>
          </p:cNvSpPr>
          <p:nvPr>
            <p:ph type="title"/>
          </p:nvPr>
        </p:nvSpPr>
        <p:spPr>
          <a:xfrm>
            <a:off x="311760" y="744480"/>
            <a:ext cx="8520120" cy="2052360"/>
          </a:xfrm>
          <a:prstGeom prst="rect">
            <a:avLst/>
          </a:prstGeom>
          <a:noFill/>
          <a:ln w="0">
            <a:noFill/>
          </a:ln>
        </p:spPr>
        <p:txBody>
          <a:bodyPr lIns="91440" rIns="91440" tIns="91440" bIns="91440" anchor="b">
            <a:noAutofit/>
          </a:bodyPr>
          <a:p>
            <a:pPr indent="0" algn="ctr">
              <a:lnSpc>
                <a:spcPct val="100000"/>
              </a:lnSpc>
              <a:buNone/>
              <a:tabLst>
                <a:tab algn="l" pos="0"/>
              </a:tabLst>
            </a:pPr>
            <a:r>
              <a:rPr b="0" lang="en" sz="5200" spc="-1" strike="noStrike">
                <a:solidFill>
                  <a:srgbClr val="666666"/>
                </a:solidFill>
                <a:latin typeface="Arial"/>
                <a:ea typeface="Arial"/>
              </a:rPr>
              <a:t>Drone Program Commands</a:t>
            </a:r>
            <a:endParaRPr b="0" lang="en-US" sz="5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 name="PlaceHolder 1"/>
          <p:cNvSpPr>
            <a:spLocks noGrp="1"/>
          </p:cNvSpPr>
          <p:nvPr>
            <p:ph/>
          </p:nvPr>
        </p:nvSpPr>
        <p:spPr>
          <a:xfrm>
            <a:off x="322200" y="910440"/>
            <a:ext cx="4305600" cy="3416040"/>
          </a:xfrm>
          <a:prstGeom prst="rect">
            <a:avLst/>
          </a:prstGeom>
          <a:noFill/>
          <a:ln w="0">
            <a:noFill/>
          </a:ln>
        </p:spPr>
        <p:txBody>
          <a:bodyPr lIns="91440" rIns="91440" tIns="91440" bIns="91440" anchor="t">
            <a:noAutofit/>
          </a:bodyPr>
          <a:p>
            <a:pPr indent="0">
              <a:lnSpc>
                <a:spcPct val="115000"/>
              </a:lnSpc>
              <a:spcAft>
                <a:spcPts val="1599"/>
              </a:spcAft>
              <a:buNone/>
              <a:tabLst>
                <a:tab algn="l" pos="0"/>
              </a:tabLst>
            </a:pPr>
            <a:r>
              <a:rPr b="0" lang="en" sz="3000" spc="-1" strike="noStrike">
                <a:solidFill>
                  <a:schemeClr val="dk2"/>
                </a:solidFill>
                <a:latin typeface="Arial"/>
                <a:ea typeface="Arial"/>
              </a:rPr>
              <a:t>Did you know that instead of using a remote controller or mobile app, that you can write a computer program to fly a drone?</a:t>
            </a:r>
            <a:endParaRPr b="0" lang="en-US" sz="3000" spc="-1" strike="noStrike">
              <a:solidFill>
                <a:srgbClr val="000000"/>
              </a:solidFill>
              <a:latin typeface="Arial"/>
            </a:endParaRPr>
          </a:p>
        </p:txBody>
      </p:sp>
      <p:pic>
        <p:nvPicPr>
          <p:cNvPr id="49" name="Google Shape;66;p15" descr=""/>
          <p:cNvPicPr/>
          <p:nvPr/>
        </p:nvPicPr>
        <p:blipFill>
          <a:blip r:embed="rId1"/>
          <a:stretch/>
        </p:blipFill>
        <p:spPr>
          <a:xfrm>
            <a:off x="4717440" y="568080"/>
            <a:ext cx="4221360" cy="4221360"/>
          </a:xfrm>
          <a:prstGeom prst="rect">
            <a:avLst/>
          </a:prstGeom>
          <a:ln w="0">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PlaceHolder 1"/>
          <p:cNvSpPr>
            <a:spLocks noGrp="1"/>
          </p:cNvSpPr>
          <p:nvPr>
            <p:ph/>
          </p:nvPr>
        </p:nvSpPr>
        <p:spPr>
          <a:xfrm>
            <a:off x="703440" y="2057400"/>
            <a:ext cx="5240160" cy="685800"/>
          </a:xfrm>
          <a:prstGeom prst="rect">
            <a:avLst/>
          </a:prstGeom>
          <a:noFill/>
          <a:ln w="0">
            <a:noFill/>
          </a:ln>
        </p:spPr>
        <p:txBody>
          <a:bodyPr lIns="91440" rIns="91440" tIns="91440" bIns="91440" anchor="t">
            <a:noAutofit/>
          </a:bodyPr>
          <a:p>
            <a:pPr indent="0">
              <a:lnSpc>
                <a:spcPct val="115000"/>
              </a:lnSpc>
              <a:buNone/>
              <a:tabLst>
                <a:tab algn="l" pos="0"/>
              </a:tabLst>
            </a:pPr>
            <a:r>
              <a:rPr b="1" lang="en" sz="3000" spc="-1" strike="noStrike">
                <a:solidFill>
                  <a:schemeClr val="dk2"/>
                </a:solidFill>
                <a:latin typeface="Courier New"/>
                <a:ea typeface="Courier New"/>
              </a:rPr>
              <a:t>drone.move_forward(50)</a:t>
            </a:r>
            <a:endParaRPr b="0" lang="en-US" sz="3000" spc="-1" strike="noStrike">
              <a:solidFill>
                <a:srgbClr val="000000"/>
              </a:solidFill>
              <a:latin typeface="Arial"/>
            </a:endParaRPr>
          </a:p>
          <a:p>
            <a:pPr indent="0">
              <a:lnSpc>
                <a:spcPct val="115000"/>
              </a:lnSpc>
              <a:spcBef>
                <a:spcPts val="1599"/>
              </a:spcBef>
              <a:spcAft>
                <a:spcPts val="1599"/>
              </a:spcAft>
              <a:buNone/>
              <a:tabLst>
                <a:tab algn="l" pos="0"/>
              </a:tabLst>
            </a:pPr>
            <a:endParaRPr b="0" lang="en-US" sz="3000" spc="-1" strike="noStrike">
              <a:solidFill>
                <a:srgbClr val="000000"/>
              </a:solidFill>
              <a:latin typeface="Arial"/>
            </a:endParaRPr>
          </a:p>
        </p:txBody>
      </p:sp>
      <p:pic>
        <p:nvPicPr>
          <p:cNvPr id="164" name="Google Shape;289;p42" descr=""/>
          <p:cNvPicPr/>
          <p:nvPr/>
        </p:nvPicPr>
        <p:blipFill>
          <a:blip r:embed="rId1"/>
          <a:stretch/>
        </p:blipFill>
        <p:spPr>
          <a:xfrm>
            <a:off x="6310080" y="1572480"/>
            <a:ext cx="1885680" cy="1885680"/>
          </a:xfrm>
          <a:prstGeom prst="rect">
            <a:avLst/>
          </a:prstGeom>
          <a:ln w="0">
            <a:noFill/>
          </a:ln>
        </p:spPr>
      </p:pic>
      <p:sp>
        <p:nvSpPr>
          <p:cNvPr id="165" name="PlaceHolder 2"/>
          <p:cNvSpPr>
            <a:spLocks noGrp="1"/>
          </p:cNvSpPr>
          <p:nvPr>
            <p:ph/>
          </p:nvPr>
        </p:nvSpPr>
        <p:spPr>
          <a:xfrm>
            <a:off x="384120" y="3205440"/>
            <a:ext cx="2915640" cy="520920"/>
          </a:xfrm>
          <a:prstGeom prst="rect">
            <a:avLst/>
          </a:prstGeom>
          <a:noFill/>
          <a:ln w="0">
            <a:noFill/>
          </a:ln>
        </p:spPr>
        <p:txBody>
          <a:bodyPr lIns="91440" rIns="91440" tIns="91440" bIns="91440" anchor="t">
            <a:noAutofit/>
          </a:bodyPr>
          <a:p>
            <a:pPr indent="0">
              <a:lnSpc>
                <a:spcPct val="115000"/>
              </a:lnSpc>
              <a:spcAft>
                <a:spcPts val="1599"/>
              </a:spcAft>
              <a:buNone/>
              <a:tabLst>
                <a:tab algn="l" pos="0"/>
              </a:tabLst>
            </a:pPr>
            <a:r>
              <a:rPr b="1" lang="en" sz="1400" spc="-1" strike="noStrike">
                <a:solidFill>
                  <a:schemeClr val="dk2"/>
                </a:solidFill>
                <a:latin typeface="Arial"/>
                <a:ea typeface="Arial"/>
              </a:rPr>
              <a:t>Lower case. No spaces.</a:t>
            </a:r>
            <a:endParaRPr b="0" lang="en-US" sz="1400" spc="-1" strike="noStrike">
              <a:solidFill>
                <a:srgbClr val="000000"/>
              </a:solidFill>
              <a:latin typeface="Arial"/>
            </a:endParaRPr>
          </a:p>
        </p:txBody>
      </p:sp>
      <p:cxnSp>
        <p:nvCxnSpPr>
          <p:cNvPr id="166" name="Google Shape;291;p42"/>
          <p:cNvCxnSpPr/>
          <p:nvPr/>
        </p:nvCxnSpPr>
        <p:spPr>
          <a:xfrm flipH="1" flipV="1">
            <a:off x="1119960" y="2773800"/>
            <a:ext cx="354600" cy="511560"/>
          </a:xfrm>
          <a:prstGeom prst="straightConnector1">
            <a:avLst/>
          </a:prstGeom>
          <a:ln w="28575">
            <a:solidFill>
              <a:srgbClr val="595959"/>
            </a:solidFill>
            <a:round/>
            <a:tailEnd len="med" type="stealth" w="med"/>
          </a:ln>
        </p:spPr>
      </p:cxnSp>
      <p:sp>
        <p:nvSpPr>
          <p:cNvPr id="167" name="PlaceHolder 3"/>
          <p:cNvSpPr>
            <a:spLocks noGrp="1"/>
          </p:cNvSpPr>
          <p:nvPr>
            <p:ph/>
          </p:nvPr>
        </p:nvSpPr>
        <p:spPr>
          <a:xfrm>
            <a:off x="3162600" y="3285360"/>
            <a:ext cx="2915640" cy="520920"/>
          </a:xfrm>
          <a:prstGeom prst="rect">
            <a:avLst/>
          </a:prstGeom>
          <a:noFill/>
          <a:ln w="0">
            <a:noFill/>
          </a:ln>
        </p:spPr>
        <p:txBody>
          <a:bodyPr lIns="91440" rIns="91440" tIns="91440" bIns="91440" anchor="t">
            <a:noAutofit/>
          </a:bodyPr>
          <a:p>
            <a:pPr indent="0">
              <a:lnSpc>
                <a:spcPct val="115000"/>
              </a:lnSpc>
              <a:spcAft>
                <a:spcPts val="1599"/>
              </a:spcAft>
              <a:buNone/>
              <a:tabLst>
                <a:tab algn="l" pos="0"/>
              </a:tabLst>
            </a:pPr>
            <a:r>
              <a:rPr b="1" lang="en" sz="1400" spc="-1" strike="noStrike">
                <a:solidFill>
                  <a:schemeClr val="dk2"/>
                </a:solidFill>
                <a:latin typeface="Arial"/>
                <a:ea typeface="Arial"/>
              </a:rPr>
              <a:t>Whole number without quotation marks.</a:t>
            </a:r>
            <a:endParaRPr b="0" lang="en-US" sz="1400" spc="-1" strike="noStrike">
              <a:solidFill>
                <a:srgbClr val="000000"/>
              </a:solidFill>
              <a:latin typeface="Arial"/>
            </a:endParaRPr>
          </a:p>
        </p:txBody>
      </p:sp>
      <p:cxnSp>
        <p:nvCxnSpPr>
          <p:cNvPr id="168" name="Google Shape;293;p42"/>
          <p:cNvCxnSpPr/>
          <p:nvPr/>
        </p:nvCxnSpPr>
        <p:spPr>
          <a:xfrm flipV="1">
            <a:off x="4192920" y="2797200"/>
            <a:ext cx="1025280" cy="488520"/>
          </a:xfrm>
          <a:prstGeom prst="straightConnector1">
            <a:avLst/>
          </a:prstGeom>
          <a:ln w="28575">
            <a:solidFill>
              <a:srgbClr val="595959"/>
            </a:solidFill>
            <a:round/>
            <a:tailEnd len="med" type="stealth" w="med"/>
          </a:ln>
        </p:spPr>
      </p:cxnSp>
      <p:sp>
        <p:nvSpPr>
          <p:cNvPr id="169" name="PlaceHolder 4"/>
          <p:cNvSpPr>
            <a:spLocks noGrp="1"/>
          </p:cNvSpPr>
          <p:nvPr>
            <p:ph/>
          </p:nvPr>
        </p:nvSpPr>
        <p:spPr>
          <a:xfrm>
            <a:off x="4114800" y="1224720"/>
            <a:ext cx="2915640" cy="520920"/>
          </a:xfrm>
          <a:prstGeom prst="rect">
            <a:avLst/>
          </a:prstGeom>
          <a:noFill/>
          <a:ln w="0">
            <a:noFill/>
          </a:ln>
        </p:spPr>
        <p:txBody>
          <a:bodyPr lIns="91440" rIns="91440" tIns="91440" bIns="91440" anchor="t">
            <a:noAutofit/>
          </a:bodyPr>
          <a:p>
            <a:pPr indent="0">
              <a:lnSpc>
                <a:spcPct val="115000"/>
              </a:lnSpc>
              <a:spcAft>
                <a:spcPts val="1599"/>
              </a:spcAft>
              <a:buNone/>
              <a:tabLst>
                <a:tab algn="l" pos="0"/>
              </a:tabLst>
            </a:pPr>
            <a:r>
              <a:rPr b="1" lang="en" sz="1400" spc="-1" strike="noStrike">
                <a:solidFill>
                  <a:schemeClr val="dk2"/>
                </a:solidFill>
                <a:latin typeface="Arial"/>
                <a:ea typeface="Arial"/>
              </a:rPr>
              <a:t>Parentheses around parameter.</a:t>
            </a:r>
            <a:endParaRPr b="0" lang="en-US" sz="1400" spc="-1" strike="noStrike">
              <a:solidFill>
                <a:srgbClr val="000000"/>
              </a:solidFill>
              <a:latin typeface="Arial"/>
            </a:endParaRPr>
          </a:p>
        </p:txBody>
      </p:sp>
      <p:cxnSp>
        <p:nvCxnSpPr>
          <p:cNvPr id="170" name="Google Shape;295;p42"/>
          <p:cNvCxnSpPr/>
          <p:nvPr/>
        </p:nvCxnSpPr>
        <p:spPr>
          <a:xfrm flipH="1">
            <a:off x="5111280" y="1600200"/>
            <a:ext cx="146880" cy="575280"/>
          </a:xfrm>
          <a:prstGeom prst="straightConnector1">
            <a:avLst/>
          </a:prstGeom>
          <a:ln w="28575">
            <a:solidFill>
              <a:srgbClr val="595959"/>
            </a:solidFill>
            <a:round/>
            <a:tailEnd len="med" type="stealth" w="med"/>
          </a:ln>
        </p:spPr>
      </p:cxnSp>
      <p:cxnSp>
        <p:nvCxnSpPr>
          <p:cNvPr id="171" name="Google Shape;296;p42"/>
          <p:cNvCxnSpPr/>
          <p:nvPr/>
        </p:nvCxnSpPr>
        <p:spPr>
          <a:xfrm>
            <a:off x="5486400" y="1600200"/>
            <a:ext cx="112680" cy="630720"/>
          </a:xfrm>
          <a:prstGeom prst="straightConnector1">
            <a:avLst/>
          </a:prstGeom>
          <a:ln w="28575">
            <a:solidFill>
              <a:srgbClr val="595959"/>
            </a:solidFill>
            <a:round/>
            <a:tailEnd len="med" type="stealth" w="med"/>
          </a:ln>
        </p:spPr>
      </p:cxn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0">
                                  <p:stCondLst>
                                    <p:cond delay="0"/>
                                  </p:stCondLst>
                                  <p:childTnLst>
                                    <p:set>
                                      <p:cBhvr>
                                        <p:cTn id="6" dur="1" fill="hold">
                                          <p:stCondLst>
                                            <p:cond delay="0"/>
                                          </p:stCondLst>
                                        </p:cTn>
                                        <p:tgtEl>
                                          <p:spTgt spid="165"/>
                                        </p:tgtEl>
                                        <p:attrNameLst>
                                          <p:attrName>style.visibility</p:attrName>
                                        </p:attrNameLst>
                                      </p:cBhvr>
                                      <p:to>
                                        <p:strVal val="visible"/>
                                      </p:to>
                                    </p:set>
                                    <p:animEffect filter="fade" transition="in">
                                      <p:cBhvr additive="repl">
                                        <p:cTn id="7" dur="1000"/>
                                        <p:tgtEl>
                                          <p:spTgt spid="165"/>
                                        </p:tgtEl>
                                      </p:cBhvr>
                                    </p:animEffect>
                                  </p:childTnLst>
                                </p:cTn>
                              </p:par>
                              <p:par>
                                <p:cTn id="8" nodeType="withEffect" fill="hold" presetClass="entr" presetID="10">
                                  <p:stCondLst>
                                    <p:cond delay="0"/>
                                  </p:stCondLst>
                                  <p:childTnLst>
                                    <p:set>
                                      <p:cBhvr>
                                        <p:cTn id="9" dur="1" fill="hold">
                                          <p:stCondLst>
                                            <p:cond delay="0"/>
                                          </p:stCondLst>
                                        </p:cTn>
                                        <p:tgtEl>
                                          <p:spTgt spid="166"/>
                                        </p:tgtEl>
                                        <p:attrNameLst>
                                          <p:attrName>style.visibility</p:attrName>
                                        </p:attrNameLst>
                                      </p:cBhvr>
                                      <p:to>
                                        <p:strVal val="visible"/>
                                      </p:to>
                                    </p:set>
                                    <p:animEffect filter="fade" transition="in">
                                      <p:cBhvr additive="repl">
                                        <p:cTn id="10" dur="1000"/>
                                        <p:tgtEl>
                                          <p:spTgt spid="166"/>
                                        </p:tgtEl>
                                      </p:cBhvr>
                                    </p:animEffect>
                                  </p:childTnLst>
                                </p:cTn>
                              </p:par>
                              <p:par>
                                <p:cTn id="11" nodeType="withEffect" fill="hold" presetClass="entr" presetID="10">
                                  <p:stCondLst>
                                    <p:cond delay="0"/>
                                  </p:stCondLst>
                                  <p:childTnLst>
                                    <p:set>
                                      <p:cBhvr>
                                        <p:cTn id="12" dur="1" fill="hold">
                                          <p:stCondLst>
                                            <p:cond delay="0"/>
                                          </p:stCondLst>
                                        </p:cTn>
                                        <p:tgtEl>
                                          <p:spTgt spid="167"/>
                                        </p:tgtEl>
                                        <p:attrNameLst>
                                          <p:attrName>style.visibility</p:attrName>
                                        </p:attrNameLst>
                                      </p:cBhvr>
                                      <p:to>
                                        <p:strVal val="visible"/>
                                      </p:to>
                                    </p:set>
                                    <p:animEffect filter="fade" transition="in">
                                      <p:cBhvr additive="repl">
                                        <p:cTn id="13" dur="1000"/>
                                        <p:tgtEl>
                                          <p:spTgt spid="167"/>
                                        </p:tgtEl>
                                      </p:cBhvr>
                                    </p:animEffect>
                                  </p:childTnLst>
                                </p:cTn>
                              </p:par>
                              <p:par>
                                <p:cTn id="14" nodeType="withEffect" fill="hold" presetClass="entr" presetID="10">
                                  <p:stCondLst>
                                    <p:cond delay="0"/>
                                  </p:stCondLst>
                                  <p:childTnLst>
                                    <p:set>
                                      <p:cBhvr>
                                        <p:cTn id="15" dur="1" fill="hold">
                                          <p:stCondLst>
                                            <p:cond delay="0"/>
                                          </p:stCondLst>
                                        </p:cTn>
                                        <p:tgtEl>
                                          <p:spTgt spid="168"/>
                                        </p:tgtEl>
                                        <p:attrNameLst>
                                          <p:attrName>style.visibility</p:attrName>
                                        </p:attrNameLst>
                                      </p:cBhvr>
                                      <p:to>
                                        <p:strVal val="visible"/>
                                      </p:to>
                                    </p:set>
                                    <p:animEffect filter="fade" transition="in">
                                      <p:cBhvr additive="repl">
                                        <p:cTn id="16" dur="1000"/>
                                        <p:tgtEl>
                                          <p:spTgt spid="168"/>
                                        </p:tgtEl>
                                      </p:cBhvr>
                                    </p:animEffect>
                                  </p:childTnLst>
                                </p:cTn>
                              </p:par>
                              <p:par>
                                <p:cTn id="17" nodeType="withEffect" fill="hold" presetClass="entr" presetID="10">
                                  <p:stCondLst>
                                    <p:cond delay="0"/>
                                  </p:stCondLst>
                                  <p:childTnLst>
                                    <p:set>
                                      <p:cBhvr>
                                        <p:cTn id="18" dur="1" fill="hold">
                                          <p:stCondLst>
                                            <p:cond delay="0"/>
                                          </p:stCondLst>
                                        </p:cTn>
                                        <p:tgtEl>
                                          <p:spTgt spid="169"/>
                                        </p:tgtEl>
                                        <p:attrNameLst>
                                          <p:attrName>style.visibility</p:attrName>
                                        </p:attrNameLst>
                                      </p:cBhvr>
                                      <p:to>
                                        <p:strVal val="visible"/>
                                      </p:to>
                                    </p:set>
                                    <p:animEffect filter="fade" transition="in">
                                      <p:cBhvr additive="repl">
                                        <p:cTn id="19" dur="1000"/>
                                        <p:tgtEl>
                                          <p:spTgt spid="169"/>
                                        </p:tgtEl>
                                      </p:cBhvr>
                                    </p:animEffect>
                                  </p:childTnLst>
                                </p:cTn>
                              </p:par>
                              <p:par>
                                <p:cTn id="20" nodeType="withEffect" fill="hold" presetClass="entr" presetID="10">
                                  <p:stCondLst>
                                    <p:cond delay="0"/>
                                  </p:stCondLst>
                                  <p:childTnLst>
                                    <p:set>
                                      <p:cBhvr>
                                        <p:cTn id="21" dur="1" fill="hold">
                                          <p:stCondLst>
                                            <p:cond delay="0"/>
                                          </p:stCondLst>
                                        </p:cTn>
                                        <p:tgtEl>
                                          <p:spTgt spid="170"/>
                                        </p:tgtEl>
                                        <p:attrNameLst>
                                          <p:attrName>style.visibility</p:attrName>
                                        </p:attrNameLst>
                                      </p:cBhvr>
                                      <p:to>
                                        <p:strVal val="visible"/>
                                      </p:to>
                                    </p:set>
                                    <p:animEffect filter="fade" transition="in">
                                      <p:cBhvr additive="repl">
                                        <p:cTn id="22" dur="1000"/>
                                        <p:tgtEl>
                                          <p:spTgt spid="170"/>
                                        </p:tgtEl>
                                      </p:cBhvr>
                                    </p:animEffect>
                                  </p:childTnLst>
                                </p:cTn>
                              </p:par>
                              <p:par>
                                <p:cTn id="23" nodeType="withEffect" fill="hold" presetClass="entr" presetID="10">
                                  <p:stCondLst>
                                    <p:cond delay="0"/>
                                  </p:stCondLst>
                                  <p:childTnLst>
                                    <p:set>
                                      <p:cBhvr>
                                        <p:cTn id="24" dur="1" fill="hold">
                                          <p:stCondLst>
                                            <p:cond delay="0"/>
                                          </p:stCondLst>
                                        </p:cTn>
                                        <p:tgtEl>
                                          <p:spTgt spid="171"/>
                                        </p:tgtEl>
                                        <p:attrNameLst>
                                          <p:attrName>style.visibility</p:attrName>
                                        </p:attrNameLst>
                                      </p:cBhvr>
                                      <p:to>
                                        <p:strVal val="visible"/>
                                      </p:to>
                                    </p:set>
                                    <p:animEffect filter="fade" transition="in">
                                      <p:cBhvr additive="repl">
                                        <p:cTn id="25" dur="1000"/>
                                        <p:tgtEl>
                                          <p:spTgt spid="1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PlaceHolder 1"/>
          <p:cNvSpPr>
            <a:spLocks noGrp="1"/>
          </p:cNvSpPr>
          <p:nvPr>
            <p:ph/>
          </p:nvPr>
        </p:nvSpPr>
        <p:spPr>
          <a:xfrm>
            <a:off x="703440" y="2083680"/>
            <a:ext cx="4317120" cy="862920"/>
          </a:xfrm>
          <a:prstGeom prst="rect">
            <a:avLst/>
          </a:prstGeom>
          <a:noFill/>
          <a:ln w="0">
            <a:noFill/>
          </a:ln>
        </p:spPr>
        <p:txBody>
          <a:bodyPr lIns="91440" rIns="91440" tIns="91440" bIns="91440" anchor="t">
            <a:noAutofit/>
          </a:bodyPr>
          <a:p>
            <a:pPr indent="0">
              <a:lnSpc>
                <a:spcPct val="115000"/>
              </a:lnSpc>
              <a:buNone/>
              <a:tabLst>
                <a:tab algn="l" pos="0"/>
              </a:tabLst>
            </a:pPr>
            <a:r>
              <a:rPr b="1" lang="en" sz="3000" spc="-1" strike="noStrike">
                <a:solidFill>
                  <a:schemeClr val="dk2"/>
                </a:solidFill>
                <a:latin typeface="Courier New"/>
                <a:ea typeface="Courier New"/>
              </a:rPr>
              <a:t>drone.flip(“f”)</a:t>
            </a:r>
            <a:endParaRPr b="0" lang="en-US" sz="3000" spc="-1" strike="noStrike">
              <a:solidFill>
                <a:srgbClr val="000000"/>
              </a:solidFill>
              <a:latin typeface="Arial"/>
            </a:endParaRPr>
          </a:p>
          <a:p>
            <a:pPr indent="0">
              <a:lnSpc>
                <a:spcPct val="115000"/>
              </a:lnSpc>
              <a:spcBef>
                <a:spcPts val="1599"/>
              </a:spcBef>
              <a:spcAft>
                <a:spcPts val="1599"/>
              </a:spcAft>
              <a:buNone/>
              <a:tabLst>
                <a:tab algn="l" pos="0"/>
              </a:tabLst>
            </a:pPr>
            <a:endParaRPr b="0" lang="en-US" sz="3000" spc="-1" strike="noStrike">
              <a:solidFill>
                <a:srgbClr val="000000"/>
              </a:solidFill>
              <a:latin typeface="Arial"/>
            </a:endParaRPr>
          </a:p>
        </p:txBody>
      </p:sp>
      <p:pic>
        <p:nvPicPr>
          <p:cNvPr id="173" name="Google Shape;302;p43" descr=""/>
          <p:cNvPicPr/>
          <p:nvPr/>
        </p:nvPicPr>
        <p:blipFill>
          <a:blip r:embed="rId1"/>
          <a:stretch/>
        </p:blipFill>
        <p:spPr>
          <a:xfrm>
            <a:off x="6310080" y="1572480"/>
            <a:ext cx="1885680" cy="1885680"/>
          </a:xfrm>
          <a:prstGeom prst="rect">
            <a:avLst/>
          </a:prstGeom>
          <a:ln w="0">
            <a:noFill/>
          </a:ln>
        </p:spPr>
      </p:pic>
      <p:sp>
        <p:nvSpPr>
          <p:cNvPr id="174" name="PlaceHolder 2"/>
          <p:cNvSpPr>
            <a:spLocks noGrp="1"/>
          </p:cNvSpPr>
          <p:nvPr>
            <p:ph/>
          </p:nvPr>
        </p:nvSpPr>
        <p:spPr>
          <a:xfrm>
            <a:off x="384120" y="3205440"/>
            <a:ext cx="2915640" cy="520920"/>
          </a:xfrm>
          <a:prstGeom prst="rect">
            <a:avLst/>
          </a:prstGeom>
          <a:noFill/>
          <a:ln w="0">
            <a:noFill/>
          </a:ln>
        </p:spPr>
        <p:txBody>
          <a:bodyPr lIns="91440" rIns="91440" tIns="91440" bIns="91440" anchor="t">
            <a:noAutofit/>
          </a:bodyPr>
          <a:p>
            <a:pPr indent="0">
              <a:lnSpc>
                <a:spcPct val="115000"/>
              </a:lnSpc>
              <a:spcAft>
                <a:spcPts val="1599"/>
              </a:spcAft>
              <a:buNone/>
              <a:tabLst>
                <a:tab algn="l" pos="0"/>
              </a:tabLst>
            </a:pPr>
            <a:r>
              <a:rPr b="1" lang="en" sz="1400" spc="-1" strike="noStrike">
                <a:solidFill>
                  <a:schemeClr val="dk2"/>
                </a:solidFill>
                <a:latin typeface="Arial"/>
                <a:ea typeface="Arial"/>
              </a:rPr>
              <a:t>Lower case. No spaces.</a:t>
            </a:r>
            <a:endParaRPr b="0" lang="en-US" sz="1400" spc="-1" strike="noStrike">
              <a:solidFill>
                <a:srgbClr val="000000"/>
              </a:solidFill>
              <a:latin typeface="Arial"/>
            </a:endParaRPr>
          </a:p>
        </p:txBody>
      </p:sp>
      <p:cxnSp>
        <p:nvCxnSpPr>
          <p:cNvPr id="175" name="Google Shape;304;p43"/>
          <p:cNvCxnSpPr/>
          <p:nvPr/>
        </p:nvCxnSpPr>
        <p:spPr>
          <a:xfrm flipV="1">
            <a:off x="1474200" y="2688840"/>
            <a:ext cx="540720" cy="596520"/>
          </a:xfrm>
          <a:prstGeom prst="straightConnector1">
            <a:avLst/>
          </a:prstGeom>
          <a:ln w="28575">
            <a:solidFill>
              <a:srgbClr val="595959"/>
            </a:solidFill>
            <a:round/>
            <a:tailEnd len="med" type="stealth" w="med"/>
          </a:ln>
        </p:spPr>
      </p:cxnSp>
      <p:sp>
        <p:nvSpPr>
          <p:cNvPr id="176" name="PlaceHolder 3"/>
          <p:cNvSpPr>
            <a:spLocks noGrp="1"/>
          </p:cNvSpPr>
          <p:nvPr>
            <p:ph/>
          </p:nvPr>
        </p:nvSpPr>
        <p:spPr>
          <a:xfrm>
            <a:off x="3162600" y="3285360"/>
            <a:ext cx="2915640" cy="520920"/>
          </a:xfrm>
          <a:prstGeom prst="rect">
            <a:avLst/>
          </a:prstGeom>
          <a:noFill/>
          <a:ln w="0">
            <a:noFill/>
          </a:ln>
        </p:spPr>
        <p:txBody>
          <a:bodyPr lIns="91440" rIns="91440" tIns="91440" bIns="91440" anchor="t">
            <a:noAutofit/>
          </a:bodyPr>
          <a:p>
            <a:pPr indent="0">
              <a:lnSpc>
                <a:spcPct val="115000"/>
              </a:lnSpc>
              <a:spcAft>
                <a:spcPts val="1599"/>
              </a:spcAft>
              <a:buNone/>
              <a:tabLst>
                <a:tab algn="l" pos="0"/>
              </a:tabLst>
            </a:pPr>
            <a:r>
              <a:rPr b="1" lang="en" sz="1400" spc="-1" strike="noStrike">
                <a:solidFill>
                  <a:schemeClr val="dk2"/>
                </a:solidFill>
                <a:latin typeface="Arial"/>
                <a:ea typeface="Arial"/>
              </a:rPr>
              <a:t>Letter inside quotation marks.</a:t>
            </a:r>
            <a:endParaRPr b="0" lang="en-US" sz="1400" spc="-1" strike="noStrike">
              <a:solidFill>
                <a:srgbClr val="000000"/>
              </a:solidFill>
              <a:latin typeface="Arial"/>
            </a:endParaRPr>
          </a:p>
        </p:txBody>
      </p:sp>
      <p:cxnSp>
        <p:nvCxnSpPr>
          <p:cNvPr id="177" name="Google Shape;306;p43"/>
          <p:cNvCxnSpPr/>
          <p:nvPr/>
        </p:nvCxnSpPr>
        <p:spPr>
          <a:xfrm flipH="1" flipV="1">
            <a:off x="3758760" y="2701080"/>
            <a:ext cx="428400" cy="629280"/>
          </a:xfrm>
          <a:prstGeom prst="straightConnector1">
            <a:avLst/>
          </a:prstGeom>
          <a:ln w="28575">
            <a:solidFill>
              <a:srgbClr val="595959"/>
            </a:solidFill>
            <a:round/>
            <a:tailEnd len="med" type="stealth" w="med"/>
          </a:ln>
        </p:spPr>
      </p:cxnSp>
      <p:sp>
        <p:nvSpPr>
          <p:cNvPr id="178" name="PlaceHolder 4"/>
          <p:cNvSpPr>
            <a:spLocks noGrp="1"/>
          </p:cNvSpPr>
          <p:nvPr>
            <p:ph/>
          </p:nvPr>
        </p:nvSpPr>
        <p:spPr>
          <a:xfrm>
            <a:off x="2673720" y="1224720"/>
            <a:ext cx="2915640" cy="520920"/>
          </a:xfrm>
          <a:prstGeom prst="rect">
            <a:avLst/>
          </a:prstGeom>
          <a:noFill/>
          <a:ln w="0">
            <a:noFill/>
          </a:ln>
        </p:spPr>
        <p:txBody>
          <a:bodyPr lIns="91440" rIns="91440" tIns="91440" bIns="91440" anchor="t">
            <a:noAutofit/>
          </a:bodyPr>
          <a:p>
            <a:pPr indent="0">
              <a:lnSpc>
                <a:spcPct val="115000"/>
              </a:lnSpc>
              <a:spcAft>
                <a:spcPts val="1599"/>
              </a:spcAft>
              <a:buNone/>
              <a:tabLst>
                <a:tab algn="l" pos="0"/>
              </a:tabLst>
            </a:pPr>
            <a:r>
              <a:rPr b="1" lang="en" sz="1400" spc="-1" strike="noStrike">
                <a:solidFill>
                  <a:schemeClr val="dk2"/>
                </a:solidFill>
                <a:latin typeface="Arial"/>
                <a:ea typeface="Arial"/>
              </a:rPr>
              <a:t>Parentheses around parameter.</a:t>
            </a:r>
            <a:endParaRPr b="0" lang="en-US" sz="1400" spc="-1" strike="noStrike">
              <a:solidFill>
                <a:srgbClr val="000000"/>
              </a:solidFill>
              <a:latin typeface="Arial"/>
            </a:endParaRPr>
          </a:p>
        </p:txBody>
      </p:sp>
      <p:cxnSp>
        <p:nvCxnSpPr>
          <p:cNvPr id="179" name="Google Shape;308;p43"/>
          <p:cNvCxnSpPr/>
          <p:nvPr/>
        </p:nvCxnSpPr>
        <p:spPr>
          <a:xfrm flipH="1">
            <a:off x="4074120" y="1675800"/>
            <a:ext cx="45360" cy="585360"/>
          </a:xfrm>
          <a:prstGeom prst="straightConnector1">
            <a:avLst/>
          </a:prstGeom>
          <a:ln w="28575">
            <a:solidFill>
              <a:srgbClr val="595959"/>
            </a:solidFill>
            <a:round/>
            <a:tailEnd len="med" type="stealth" w="med"/>
          </a:ln>
        </p:spPr>
      </p:cxnSp>
      <p:cxnSp>
        <p:nvCxnSpPr>
          <p:cNvPr id="180" name="Google Shape;309;p43"/>
          <p:cNvCxnSpPr/>
          <p:nvPr/>
        </p:nvCxnSpPr>
        <p:spPr>
          <a:xfrm flipH="1">
            <a:off x="3286080" y="1675800"/>
            <a:ext cx="580680" cy="574200"/>
          </a:xfrm>
          <a:prstGeom prst="straightConnector1">
            <a:avLst/>
          </a:prstGeom>
          <a:ln w="28575">
            <a:solidFill>
              <a:srgbClr val="595959"/>
            </a:solidFill>
            <a:round/>
            <a:tailEnd len="med" type="stealth" w="med"/>
          </a:ln>
        </p:spPr>
      </p:cxnSp>
    </p:spTree>
  </p:cSld>
  <mc:AlternateContent>
    <mc:Choice Requires="p14">
      <p:transition spd="slow" p14:dur="2000"/>
    </mc:Choice>
    <mc:Fallback>
      <p:transition spd="slow"/>
    </mc:Fallback>
  </mc:AlternateContent>
  <p:timing>
    <p:tnLst>
      <p:par>
        <p:cTn id="26" dur="indefinite" restart="never" nodeType="tmRoot">
          <p:childTnLst>
            <p:seq>
              <p:cTn id="27" dur="indefinite" nodeType="mainSeq">
                <p:childTnLst>
                  <p:par>
                    <p:cTn id="28" fill="hold">
                      <p:stCondLst>
                        <p:cond delay="indefinite"/>
                      </p:stCondLst>
                      <p:childTnLst>
                        <p:par>
                          <p:cTn id="29" fill="hold">
                            <p:stCondLst>
                              <p:cond delay="0"/>
                            </p:stCondLst>
                            <p:childTnLst>
                              <p:par>
                                <p:cTn id="30" nodeType="clickEffect" fill="hold" presetClass="entr" presetID="10">
                                  <p:stCondLst>
                                    <p:cond delay="0"/>
                                  </p:stCondLst>
                                  <p:childTnLst>
                                    <p:set>
                                      <p:cBhvr>
                                        <p:cTn id="31" dur="1" fill="hold">
                                          <p:stCondLst>
                                            <p:cond delay="0"/>
                                          </p:stCondLst>
                                        </p:cTn>
                                        <p:tgtEl>
                                          <p:spTgt spid="174"/>
                                        </p:tgtEl>
                                        <p:attrNameLst>
                                          <p:attrName>style.visibility</p:attrName>
                                        </p:attrNameLst>
                                      </p:cBhvr>
                                      <p:to>
                                        <p:strVal val="visible"/>
                                      </p:to>
                                    </p:set>
                                    <p:animEffect filter="fade" transition="in">
                                      <p:cBhvr additive="repl">
                                        <p:cTn id="32" dur="1000"/>
                                        <p:tgtEl>
                                          <p:spTgt spid="174"/>
                                        </p:tgtEl>
                                      </p:cBhvr>
                                    </p:animEffect>
                                  </p:childTnLst>
                                </p:cTn>
                              </p:par>
                              <p:par>
                                <p:cTn id="33" nodeType="withEffect" fill="hold" presetClass="entr" presetID="10">
                                  <p:stCondLst>
                                    <p:cond delay="0"/>
                                  </p:stCondLst>
                                  <p:childTnLst>
                                    <p:set>
                                      <p:cBhvr>
                                        <p:cTn id="34" dur="1" fill="hold">
                                          <p:stCondLst>
                                            <p:cond delay="0"/>
                                          </p:stCondLst>
                                        </p:cTn>
                                        <p:tgtEl>
                                          <p:spTgt spid="175"/>
                                        </p:tgtEl>
                                        <p:attrNameLst>
                                          <p:attrName>style.visibility</p:attrName>
                                        </p:attrNameLst>
                                      </p:cBhvr>
                                      <p:to>
                                        <p:strVal val="visible"/>
                                      </p:to>
                                    </p:set>
                                    <p:animEffect filter="fade" transition="in">
                                      <p:cBhvr additive="repl">
                                        <p:cTn id="35" dur="1000"/>
                                        <p:tgtEl>
                                          <p:spTgt spid="175"/>
                                        </p:tgtEl>
                                      </p:cBhvr>
                                    </p:animEffect>
                                  </p:childTnLst>
                                </p:cTn>
                              </p:par>
                              <p:par>
                                <p:cTn id="36" nodeType="withEffect" fill="hold" presetClass="entr" presetID="10">
                                  <p:stCondLst>
                                    <p:cond delay="0"/>
                                  </p:stCondLst>
                                  <p:childTnLst>
                                    <p:set>
                                      <p:cBhvr>
                                        <p:cTn id="37" dur="1" fill="hold">
                                          <p:stCondLst>
                                            <p:cond delay="0"/>
                                          </p:stCondLst>
                                        </p:cTn>
                                        <p:tgtEl>
                                          <p:spTgt spid="176"/>
                                        </p:tgtEl>
                                        <p:attrNameLst>
                                          <p:attrName>style.visibility</p:attrName>
                                        </p:attrNameLst>
                                      </p:cBhvr>
                                      <p:to>
                                        <p:strVal val="visible"/>
                                      </p:to>
                                    </p:set>
                                    <p:animEffect filter="fade" transition="in">
                                      <p:cBhvr additive="repl">
                                        <p:cTn id="38" dur="1000"/>
                                        <p:tgtEl>
                                          <p:spTgt spid="176"/>
                                        </p:tgtEl>
                                      </p:cBhvr>
                                    </p:animEffect>
                                  </p:childTnLst>
                                </p:cTn>
                              </p:par>
                              <p:par>
                                <p:cTn id="39" nodeType="withEffect" fill="hold" presetClass="entr" presetID="10">
                                  <p:stCondLst>
                                    <p:cond delay="0"/>
                                  </p:stCondLst>
                                  <p:childTnLst>
                                    <p:set>
                                      <p:cBhvr>
                                        <p:cTn id="40" dur="1" fill="hold">
                                          <p:stCondLst>
                                            <p:cond delay="0"/>
                                          </p:stCondLst>
                                        </p:cTn>
                                        <p:tgtEl>
                                          <p:spTgt spid="177"/>
                                        </p:tgtEl>
                                        <p:attrNameLst>
                                          <p:attrName>style.visibility</p:attrName>
                                        </p:attrNameLst>
                                      </p:cBhvr>
                                      <p:to>
                                        <p:strVal val="visible"/>
                                      </p:to>
                                    </p:set>
                                    <p:animEffect filter="fade" transition="in">
                                      <p:cBhvr additive="repl">
                                        <p:cTn id="41" dur="1000"/>
                                        <p:tgtEl>
                                          <p:spTgt spid="177"/>
                                        </p:tgtEl>
                                      </p:cBhvr>
                                    </p:animEffect>
                                  </p:childTnLst>
                                </p:cTn>
                              </p:par>
                              <p:par>
                                <p:cTn id="42" nodeType="withEffect" fill="hold" presetClass="entr" presetID="10">
                                  <p:stCondLst>
                                    <p:cond delay="0"/>
                                  </p:stCondLst>
                                  <p:childTnLst>
                                    <p:set>
                                      <p:cBhvr>
                                        <p:cTn id="43" dur="1" fill="hold">
                                          <p:stCondLst>
                                            <p:cond delay="0"/>
                                          </p:stCondLst>
                                        </p:cTn>
                                        <p:tgtEl>
                                          <p:spTgt spid="178"/>
                                        </p:tgtEl>
                                        <p:attrNameLst>
                                          <p:attrName>style.visibility</p:attrName>
                                        </p:attrNameLst>
                                      </p:cBhvr>
                                      <p:to>
                                        <p:strVal val="visible"/>
                                      </p:to>
                                    </p:set>
                                    <p:animEffect filter="fade" transition="in">
                                      <p:cBhvr additive="repl">
                                        <p:cTn id="44" dur="1000"/>
                                        <p:tgtEl>
                                          <p:spTgt spid="178"/>
                                        </p:tgtEl>
                                      </p:cBhvr>
                                    </p:animEffect>
                                  </p:childTnLst>
                                </p:cTn>
                              </p:par>
                              <p:par>
                                <p:cTn id="45" nodeType="withEffect" fill="hold" presetClass="entr" presetID="10">
                                  <p:stCondLst>
                                    <p:cond delay="0"/>
                                  </p:stCondLst>
                                  <p:childTnLst>
                                    <p:set>
                                      <p:cBhvr>
                                        <p:cTn id="46" dur="1" fill="hold">
                                          <p:stCondLst>
                                            <p:cond delay="0"/>
                                          </p:stCondLst>
                                        </p:cTn>
                                        <p:tgtEl>
                                          <p:spTgt spid="179"/>
                                        </p:tgtEl>
                                        <p:attrNameLst>
                                          <p:attrName>style.visibility</p:attrName>
                                        </p:attrNameLst>
                                      </p:cBhvr>
                                      <p:to>
                                        <p:strVal val="visible"/>
                                      </p:to>
                                    </p:set>
                                    <p:animEffect filter="fade" transition="in">
                                      <p:cBhvr additive="repl">
                                        <p:cTn id="47" dur="1000"/>
                                        <p:tgtEl>
                                          <p:spTgt spid="179"/>
                                        </p:tgtEl>
                                      </p:cBhvr>
                                    </p:animEffect>
                                  </p:childTnLst>
                                </p:cTn>
                              </p:par>
                              <p:par>
                                <p:cTn id="48" nodeType="withEffect" fill="hold" presetClass="entr" presetID="10">
                                  <p:stCondLst>
                                    <p:cond delay="0"/>
                                  </p:stCondLst>
                                  <p:childTnLst>
                                    <p:set>
                                      <p:cBhvr>
                                        <p:cTn id="49" dur="1" fill="hold">
                                          <p:stCondLst>
                                            <p:cond delay="0"/>
                                          </p:stCondLst>
                                        </p:cTn>
                                        <p:tgtEl>
                                          <p:spTgt spid="180"/>
                                        </p:tgtEl>
                                        <p:attrNameLst>
                                          <p:attrName>style.visibility</p:attrName>
                                        </p:attrNameLst>
                                      </p:cBhvr>
                                      <p:to>
                                        <p:strVal val="visible"/>
                                      </p:to>
                                    </p:set>
                                    <p:animEffect filter="fade" transition="in">
                                      <p:cBhvr additive="repl">
                                        <p:cTn id="50" dur="1000"/>
                                        <p:tgtEl>
                                          <p:spTgt spid="1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1" name="Google Shape;314;p44" descr=""/>
          <p:cNvPicPr/>
          <p:nvPr/>
        </p:nvPicPr>
        <p:blipFill>
          <a:blip r:embed="rId1"/>
          <a:stretch/>
        </p:blipFill>
        <p:spPr>
          <a:xfrm>
            <a:off x="6365160" y="1682280"/>
            <a:ext cx="1778760" cy="1778760"/>
          </a:xfrm>
          <a:prstGeom prst="rect">
            <a:avLst/>
          </a:prstGeom>
          <a:ln w="0">
            <a:noFill/>
          </a:ln>
        </p:spPr>
      </p:pic>
      <p:sp>
        <p:nvSpPr>
          <p:cNvPr id="182" name="PlaceHolder 1"/>
          <p:cNvSpPr>
            <a:spLocks noGrp="1"/>
          </p:cNvSpPr>
          <p:nvPr>
            <p:ph/>
          </p:nvPr>
        </p:nvSpPr>
        <p:spPr>
          <a:xfrm>
            <a:off x="703440" y="2083680"/>
            <a:ext cx="5468760" cy="862920"/>
          </a:xfrm>
          <a:prstGeom prst="rect">
            <a:avLst/>
          </a:prstGeom>
          <a:noFill/>
          <a:ln w="0">
            <a:noFill/>
          </a:ln>
        </p:spPr>
        <p:txBody>
          <a:bodyPr lIns="91440" rIns="91440" tIns="91440" bIns="91440" anchor="t">
            <a:noAutofit/>
          </a:bodyPr>
          <a:p>
            <a:pPr indent="0">
              <a:lnSpc>
                <a:spcPct val="115000"/>
              </a:lnSpc>
              <a:buNone/>
              <a:tabLst>
                <a:tab algn="l" pos="0"/>
              </a:tabLst>
            </a:pPr>
            <a:r>
              <a:rPr b="1" lang="en" sz="3000" spc="-1" strike="noStrike">
                <a:solidFill>
                  <a:schemeClr val="dk2"/>
                </a:solidFill>
                <a:latin typeface="Courier New"/>
                <a:ea typeface="Courier New"/>
              </a:rPr>
              <a:t>drone .move_forward(50)</a:t>
            </a:r>
            <a:endParaRPr b="0" lang="en-US" sz="3000" spc="-1" strike="noStrike">
              <a:solidFill>
                <a:srgbClr val="000000"/>
              </a:solidFill>
              <a:latin typeface="Arial"/>
            </a:endParaRPr>
          </a:p>
          <a:p>
            <a:pPr indent="0">
              <a:lnSpc>
                <a:spcPct val="115000"/>
              </a:lnSpc>
              <a:spcBef>
                <a:spcPts val="1599"/>
              </a:spcBef>
              <a:spcAft>
                <a:spcPts val="1599"/>
              </a:spcAft>
              <a:buNone/>
              <a:tabLst>
                <a:tab algn="l" pos="0"/>
              </a:tabLst>
            </a:pPr>
            <a:endParaRPr b="0" lang="en-US" sz="3000" spc="-1" strike="noStrike">
              <a:solidFill>
                <a:srgbClr val="000000"/>
              </a:solidFill>
              <a:latin typeface="Arial"/>
            </a:endParaRPr>
          </a:p>
        </p:txBody>
      </p:sp>
      <p:sp>
        <p:nvSpPr>
          <p:cNvPr id="183" name="PlaceHolder 2"/>
          <p:cNvSpPr>
            <a:spLocks noGrp="1"/>
          </p:cNvSpPr>
          <p:nvPr>
            <p:ph/>
          </p:nvPr>
        </p:nvSpPr>
        <p:spPr>
          <a:xfrm>
            <a:off x="384120" y="3205440"/>
            <a:ext cx="2915640" cy="520920"/>
          </a:xfrm>
          <a:prstGeom prst="rect">
            <a:avLst/>
          </a:prstGeom>
          <a:noFill/>
          <a:ln w="0">
            <a:noFill/>
          </a:ln>
        </p:spPr>
        <p:txBody>
          <a:bodyPr lIns="91440" rIns="91440" tIns="91440" bIns="91440" anchor="t">
            <a:noAutofit/>
          </a:bodyPr>
          <a:p>
            <a:pPr indent="0">
              <a:lnSpc>
                <a:spcPct val="115000"/>
              </a:lnSpc>
              <a:spcAft>
                <a:spcPts val="1599"/>
              </a:spcAft>
              <a:buNone/>
              <a:tabLst>
                <a:tab algn="l" pos="0"/>
              </a:tabLst>
            </a:pPr>
            <a:r>
              <a:rPr b="1" lang="en" sz="1400" spc="-1" strike="noStrike">
                <a:solidFill>
                  <a:schemeClr val="dk2"/>
                </a:solidFill>
                <a:latin typeface="Arial"/>
                <a:ea typeface="Arial"/>
              </a:rPr>
              <a:t>Extra space.</a:t>
            </a:r>
            <a:endParaRPr b="0" lang="en-US" sz="1400" spc="-1" strike="noStrike">
              <a:solidFill>
                <a:srgbClr val="000000"/>
              </a:solidFill>
              <a:latin typeface="Arial"/>
            </a:endParaRPr>
          </a:p>
        </p:txBody>
      </p:sp>
      <p:cxnSp>
        <p:nvCxnSpPr>
          <p:cNvPr id="184" name="Google Shape;317;p44"/>
          <p:cNvCxnSpPr/>
          <p:nvPr/>
        </p:nvCxnSpPr>
        <p:spPr>
          <a:xfrm flipV="1">
            <a:off x="1474200" y="2688840"/>
            <a:ext cx="540720" cy="596520"/>
          </a:xfrm>
          <a:prstGeom prst="straightConnector1">
            <a:avLst/>
          </a:prstGeom>
          <a:ln w="28575">
            <a:solidFill>
              <a:srgbClr val="595959"/>
            </a:solidFill>
            <a:round/>
            <a:tailEnd len="med" type="stealth" w="med"/>
          </a:ln>
        </p:spPr>
      </p:cxnSp>
    </p:spTree>
  </p:cSld>
  <mc:AlternateContent>
    <mc:Choice Requires="p14">
      <p:transition spd="slow" p14:dur="2000"/>
    </mc:Choice>
    <mc:Fallback>
      <p:transition spd="slow"/>
    </mc:Fallback>
  </mc:AlternateContent>
  <p:timing>
    <p:tnLst>
      <p:par>
        <p:cTn id="51" dur="indefinite" restart="never" nodeType="tmRoot">
          <p:childTnLst>
            <p:seq>
              <p:cTn id="52" dur="indefinite" nodeType="mainSeq">
                <p:childTnLst>
                  <p:par>
                    <p:cTn id="53" fill="hold">
                      <p:stCondLst>
                        <p:cond delay="indefinite"/>
                      </p:stCondLst>
                      <p:childTnLst>
                        <p:par>
                          <p:cTn id="54" fill="hold">
                            <p:stCondLst>
                              <p:cond delay="0"/>
                            </p:stCondLst>
                            <p:childTnLst>
                              <p:par>
                                <p:cTn id="55" nodeType="clickEffect" fill="hold" presetClass="entr" presetID="10">
                                  <p:stCondLst>
                                    <p:cond delay="0"/>
                                  </p:stCondLst>
                                  <p:childTnLst>
                                    <p:set>
                                      <p:cBhvr>
                                        <p:cTn id="56" dur="1" fill="hold">
                                          <p:stCondLst>
                                            <p:cond delay="0"/>
                                          </p:stCondLst>
                                        </p:cTn>
                                        <p:tgtEl>
                                          <p:spTgt spid="183"/>
                                        </p:tgtEl>
                                        <p:attrNameLst>
                                          <p:attrName>style.visibility</p:attrName>
                                        </p:attrNameLst>
                                      </p:cBhvr>
                                      <p:to>
                                        <p:strVal val="visible"/>
                                      </p:to>
                                    </p:set>
                                    <p:animEffect filter="fade" transition="in">
                                      <p:cBhvr additive="repl">
                                        <p:cTn id="57" dur="1000"/>
                                        <p:tgtEl>
                                          <p:spTgt spid="183"/>
                                        </p:tgtEl>
                                      </p:cBhvr>
                                    </p:animEffect>
                                  </p:childTnLst>
                                </p:cTn>
                              </p:par>
                              <p:par>
                                <p:cTn id="58" nodeType="withEffect" fill="hold" presetClass="entr" presetID="10">
                                  <p:stCondLst>
                                    <p:cond delay="0"/>
                                  </p:stCondLst>
                                  <p:childTnLst>
                                    <p:set>
                                      <p:cBhvr>
                                        <p:cTn id="59" dur="1" fill="hold">
                                          <p:stCondLst>
                                            <p:cond delay="0"/>
                                          </p:stCondLst>
                                        </p:cTn>
                                        <p:tgtEl>
                                          <p:spTgt spid="184"/>
                                        </p:tgtEl>
                                        <p:attrNameLst>
                                          <p:attrName>style.visibility</p:attrName>
                                        </p:attrNameLst>
                                      </p:cBhvr>
                                      <p:to>
                                        <p:strVal val="visible"/>
                                      </p:to>
                                    </p:set>
                                    <p:animEffect filter="fade" transition="in">
                                      <p:cBhvr additive="repl">
                                        <p:cTn id="60" dur="1000"/>
                                        <p:tgtEl>
                                          <p:spTgt spid="1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5" name="Google Shape;322;p45" descr=""/>
          <p:cNvPicPr/>
          <p:nvPr/>
        </p:nvPicPr>
        <p:blipFill>
          <a:blip r:embed="rId1"/>
          <a:stretch/>
        </p:blipFill>
        <p:spPr>
          <a:xfrm>
            <a:off x="6365160" y="1682280"/>
            <a:ext cx="1778760" cy="1778760"/>
          </a:xfrm>
          <a:prstGeom prst="rect">
            <a:avLst/>
          </a:prstGeom>
          <a:ln w="0">
            <a:noFill/>
          </a:ln>
        </p:spPr>
      </p:pic>
      <p:sp>
        <p:nvSpPr>
          <p:cNvPr id="186" name="PlaceHolder 1"/>
          <p:cNvSpPr>
            <a:spLocks noGrp="1"/>
          </p:cNvSpPr>
          <p:nvPr>
            <p:ph/>
          </p:nvPr>
        </p:nvSpPr>
        <p:spPr>
          <a:xfrm>
            <a:off x="703440" y="2083680"/>
            <a:ext cx="5468760" cy="862920"/>
          </a:xfrm>
          <a:prstGeom prst="rect">
            <a:avLst/>
          </a:prstGeom>
          <a:noFill/>
          <a:ln w="0">
            <a:noFill/>
          </a:ln>
        </p:spPr>
        <p:txBody>
          <a:bodyPr lIns="91440" rIns="91440" tIns="91440" bIns="91440" anchor="t">
            <a:noAutofit/>
          </a:bodyPr>
          <a:p>
            <a:pPr indent="0">
              <a:lnSpc>
                <a:spcPct val="115000"/>
              </a:lnSpc>
              <a:buNone/>
              <a:tabLst>
                <a:tab algn="l" pos="0"/>
              </a:tabLst>
            </a:pPr>
            <a:r>
              <a:rPr b="1" lang="en" sz="3000" spc="-1" strike="noStrike">
                <a:solidFill>
                  <a:schemeClr val="dk2"/>
                </a:solidFill>
                <a:latin typeface="Courier New"/>
                <a:ea typeface="Courier New"/>
              </a:rPr>
              <a:t>Drone.Move_Forward(50)</a:t>
            </a:r>
            <a:endParaRPr b="0" lang="en-US" sz="3000" spc="-1" strike="noStrike">
              <a:solidFill>
                <a:srgbClr val="000000"/>
              </a:solidFill>
              <a:latin typeface="Arial"/>
            </a:endParaRPr>
          </a:p>
          <a:p>
            <a:pPr indent="0">
              <a:lnSpc>
                <a:spcPct val="115000"/>
              </a:lnSpc>
              <a:spcBef>
                <a:spcPts val="1599"/>
              </a:spcBef>
              <a:spcAft>
                <a:spcPts val="1599"/>
              </a:spcAft>
              <a:buNone/>
              <a:tabLst>
                <a:tab algn="l" pos="0"/>
              </a:tabLst>
            </a:pPr>
            <a:endParaRPr b="0" lang="en-US" sz="3000" spc="-1" strike="noStrike">
              <a:solidFill>
                <a:srgbClr val="000000"/>
              </a:solidFill>
              <a:latin typeface="Arial"/>
            </a:endParaRPr>
          </a:p>
        </p:txBody>
      </p:sp>
      <p:sp>
        <p:nvSpPr>
          <p:cNvPr id="187" name="PlaceHolder 2"/>
          <p:cNvSpPr>
            <a:spLocks noGrp="1"/>
          </p:cNvSpPr>
          <p:nvPr>
            <p:ph/>
          </p:nvPr>
        </p:nvSpPr>
        <p:spPr>
          <a:xfrm>
            <a:off x="395280" y="3461400"/>
            <a:ext cx="2915640" cy="520920"/>
          </a:xfrm>
          <a:prstGeom prst="rect">
            <a:avLst/>
          </a:prstGeom>
          <a:noFill/>
          <a:ln w="0">
            <a:noFill/>
          </a:ln>
        </p:spPr>
        <p:txBody>
          <a:bodyPr lIns="91440" rIns="91440" tIns="91440" bIns="91440" anchor="t">
            <a:noAutofit/>
          </a:bodyPr>
          <a:p>
            <a:pPr indent="0">
              <a:lnSpc>
                <a:spcPct val="115000"/>
              </a:lnSpc>
              <a:spcAft>
                <a:spcPts val="1599"/>
              </a:spcAft>
              <a:buNone/>
              <a:tabLst>
                <a:tab algn="l" pos="0"/>
              </a:tabLst>
            </a:pPr>
            <a:r>
              <a:rPr b="1" lang="en" sz="1400" spc="-1" strike="noStrike">
                <a:solidFill>
                  <a:schemeClr val="dk2"/>
                </a:solidFill>
                <a:latin typeface="Arial"/>
                <a:ea typeface="Arial"/>
              </a:rPr>
              <a:t>Not lower case.</a:t>
            </a:r>
            <a:endParaRPr b="0" lang="en-US" sz="1400" spc="-1" strike="noStrike">
              <a:solidFill>
                <a:srgbClr val="000000"/>
              </a:solidFill>
              <a:latin typeface="Arial"/>
            </a:endParaRPr>
          </a:p>
        </p:txBody>
      </p:sp>
      <p:cxnSp>
        <p:nvCxnSpPr>
          <p:cNvPr id="188" name="Google Shape;325;p45"/>
          <p:cNvCxnSpPr/>
          <p:nvPr/>
        </p:nvCxnSpPr>
        <p:spPr>
          <a:xfrm flipH="1" flipV="1">
            <a:off x="978840" y="2655720"/>
            <a:ext cx="79200" cy="822240"/>
          </a:xfrm>
          <a:prstGeom prst="straightConnector1">
            <a:avLst/>
          </a:prstGeom>
          <a:ln w="28575">
            <a:solidFill>
              <a:srgbClr val="595959"/>
            </a:solidFill>
            <a:round/>
            <a:tailEnd len="med" type="stealth" w="med"/>
          </a:ln>
        </p:spPr>
      </p:cxnSp>
      <p:cxnSp>
        <p:nvCxnSpPr>
          <p:cNvPr id="189" name="Google Shape;326;p45"/>
          <p:cNvCxnSpPr/>
          <p:nvPr/>
        </p:nvCxnSpPr>
        <p:spPr>
          <a:xfrm flipV="1">
            <a:off x="1474200" y="2656080"/>
            <a:ext cx="760680" cy="889560"/>
          </a:xfrm>
          <a:prstGeom prst="straightConnector1">
            <a:avLst/>
          </a:prstGeom>
          <a:ln w="28575">
            <a:solidFill>
              <a:srgbClr val="595959"/>
            </a:solidFill>
            <a:round/>
            <a:tailEnd len="med" type="stealth" w="med"/>
          </a:ln>
        </p:spPr>
      </p:cxnSp>
    </p:spTree>
  </p:cSld>
  <mc:AlternateContent>
    <mc:Choice Requires="p14">
      <p:transition spd="slow" p14:dur="2000"/>
    </mc:Choice>
    <mc:Fallback>
      <p:transition spd="slow"/>
    </mc:Fallback>
  </mc:AlternateContent>
  <p:timing>
    <p:tnLst>
      <p:par>
        <p:cTn id="61" dur="indefinite" restart="never" nodeType="tmRoot">
          <p:childTnLst>
            <p:seq>
              <p:cTn id="62" dur="indefinite" nodeType="mainSeq">
                <p:childTnLst>
                  <p:par>
                    <p:cTn id="63" fill="hold">
                      <p:stCondLst>
                        <p:cond delay="indefinite"/>
                      </p:stCondLst>
                      <p:childTnLst>
                        <p:par>
                          <p:cTn id="64" fill="hold">
                            <p:stCondLst>
                              <p:cond delay="0"/>
                            </p:stCondLst>
                            <p:childTnLst>
                              <p:par>
                                <p:cTn id="65" nodeType="clickEffect" fill="hold" presetClass="entr" presetID="10">
                                  <p:stCondLst>
                                    <p:cond delay="0"/>
                                  </p:stCondLst>
                                  <p:childTnLst>
                                    <p:set>
                                      <p:cBhvr>
                                        <p:cTn id="66" dur="1" fill="hold">
                                          <p:stCondLst>
                                            <p:cond delay="0"/>
                                          </p:stCondLst>
                                        </p:cTn>
                                        <p:tgtEl>
                                          <p:spTgt spid="187"/>
                                        </p:tgtEl>
                                        <p:attrNameLst>
                                          <p:attrName>style.visibility</p:attrName>
                                        </p:attrNameLst>
                                      </p:cBhvr>
                                      <p:to>
                                        <p:strVal val="visible"/>
                                      </p:to>
                                    </p:set>
                                    <p:animEffect filter="fade" transition="in">
                                      <p:cBhvr additive="repl">
                                        <p:cTn id="67" dur="1000"/>
                                        <p:tgtEl>
                                          <p:spTgt spid="187"/>
                                        </p:tgtEl>
                                      </p:cBhvr>
                                    </p:animEffect>
                                  </p:childTnLst>
                                </p:cTn>
                              </p:par>
                              <p:par>
                                <p:cTn id="68" nodeType="withEffect" fill="hold" presetClass="entr" presetID="10">
                                  <p:stCondLst>
                                    <p:cond delay="0"/>
                                  </p:stCondLst>
                                  <p:childTnLst>
                                    <p:set>
                                      <p:cBhvr>
                                        <p:cTn id="69" dur="1" fill="hold">
                                          <p:stCondLst>
                                            <p:cond delay="0"/>
                                          </p:stCondLst>
                                        </p:cTn>
                                        <p:tgtEl>
                                          <p:spTgt spid="188"/>
                                        </p:tgtEl>
                                        <p:attrNameLst>
                                          <p:attrName>style.visibility</p:attrName>
                                        </p:attrNameLst>
                                      </p:cBhvr>
                                      <p:to>
                                        <p:strVal val="visible"/>
                                      </p:to>
                                    </p:set>
                                    <p:animEffect filter="fade" transition="in">
                                      <p:cBhvr additive="repl">
                                        <p:cTn id="70" dur="1000"/>
                                        <p:tgtEl>
                                          <p:spTgt spid="188"/>
                                        </p:tgtEl>
                                      </p:cBhvr>
                                    </p:animEffect>
                                  </p:childTnLst>
                                </p:cTn>
                              </p:par>
                              <p:par>
                                <p:cTn id="71" nodeType="withEffect" fill="hold" presetClass="entr" presetID="10">
                                  <p:stCondLst>
                                    <p:cond delay="0"/>
                                  </p:stCondLst>
                                  <p:childTnLst>
                                    <p:set>
                                      <p:cBhvr>
                                        <p:cTn id="72" dur="1" fill="hold">
                                          <p:stCondLst>
                                            <p:cond delay="0"/>
                                          </p:stCondLst>
                                        </p:cTn>
                                        <p:tgtEl>
                                          <p:spTgt spid="189"/>
                                        </p:tgtEl>
                                        <p:attrNameLst>
                                          <p:attrName>style.visibility</p:attrName>
                                        </p:attrNameLst>
                                      </p:cBhvr>
                                      <p:to>
                                        <p:strVal val="visible"/>
                                      </p:to>
                                    </p:set>
                                    <p:animEffect filter="fade" transition="in">
                                      <p:cBhvr additive="repl">
                                        <p:cTn id="73" dur="1000"/>
                                        <p:tgtEl>
                                          <p:spTgt spid="1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0" name="Google Shape;331;p46" descr=""/>
          <p:cNvPicPr/>
          <p:nvPr/>
        </p:nvPicPr>
        <p:blipFill>
          <a:blip r:embed="rId1"/>
          <a:stretch/>
        </p:blipFill>
        <p:spPr>
          <a:xfrm>
            <a:off x="6365160" y="1682280"/>
            <a:ext cx="1778760" cy="1778760"/>
          </a:xfrm>
          <a:prstGeom prst="rect">
            <a:avLst/>
          </a:prstGeom>
          <a:ln w="0">
            <a:noFill/>
          </a:ln>
        </p:spPr>
      </p:pic>
      <p:sp>
        <p:nvSpPr>
          <p:cNvPr id="191" name="PlaceHolder 1"/>
          <p:cNvSpPr>
            <a:spLocks noGrp="1"/>
          </p:cNvSpPr>
          <p:nvPr>
            <p:ph/>
          </p:nvPr>
        </p:nvSpPr>
        <p:spPr>
          <a:xfrm>
            <a:off x="703440" y="2083680"/>
            <a:ext cx="5697360" cy="862920"/>
          </a:xfrm>
          <a:prstGeom prst="rect">
            <a:avLst/>
          </a:prstGeom>
          <a:noFill/>
          <a:ln w="0">
            <a:noFill/>
          </a:ln>
        </p:spPr>
        <p:txBody>
          <a:bodyPr lIns="91440" rIns="91440" tIns="91440" bIns="91440" anchor="t">
            <a:noAutofit/>
          </a:bodyPr>
          <a:p>
            <a:pPr indent="0">
              <a:lnSpc>
                <a:spcPct val="115000"/>
              </a:lnSpc>
              <a:buNone/>
              <a:tabLst>
                <a:tab algn="l" pos="0"/>
              </a:tabLst>
            </a:pPr>
            <a:r>
              <a:rPr b="1" lang="en" sz="3000" spc="-1" strike="noStrike">
                <a:solidFill>
                  <a:schemeClr val="dk2"/>
                </a:solidFill>
                <a:latin typeface="Courier New"/>
                <a:ea typeface="Courier New"/>
              </a:rPr>
              <a:t>drone.move_forward(“50”)</a:t>
            </a:r>
            <a:endParaRPr b="0" lang="en-US" sz="3000" spc="-1" strike="noStrike">
              <a:solidFill>
                <a:srgbClr val="000000"/>
              </a:solidFill>
              <a:latin typeface="Arial"/>
            </a:endParaRPr>
          </a:p>
          <a:p>
            <a:pPr indent="0">
              <a:lnSpc>
                <a:spcPct val="115000"/>
              </a:lnSpc>
              <a:spcBef>
                <a:spcPts val="1599"/>
              </a:spcBef>
              <a:spcAft>
                <a:spcPts val="1599"/>
              </a:spcAft>
              <a:buNone/>
              <a:tabLst>
                <a:tab algn="l" pos="0"/>
              </a:tabLst>
            </a:pPr>
            <a:endParaRPr b="0" lang="en-US" sz="3000" spc="-1" strike="noStrike">
              <a:solidFill>
                <a:srgbClr val="000000"/>
              </a:solidFill>
              <a:latin typeface="Arial"/>
            </a:endParaRPr>
          </a:p>
        </p:txBody>
      </p:sp>
      <p:sp>
        <p:nvSpPr>
          <p:cNvPr id="192" name="PlaceHolder 2"/>
          <p:cNvSpPr>
            <a:spLocks noGrp="1"/>
          </p:cNvSpPr>
          <p:nvPr>
            <p:ph/>
          </p:nvPr>
        </p:nvSpPr>
        <p:spPr>
          <a:xfrm>
            <a:off x="2478600" y="973800"/>
            <a:ext cx="2915640" cy="520920"/>
          </a:xfrm>
          <a:prstGeom prst="rect">
            <a:avLst/>
          </a:prstGeom>
          <a:noFill/>
          <a:ln w="0">
            <a:noFill/>
          </a:ln>
        </p:spPr>
        <p:txBody>
          <a:bodyPr lIns="91440" rIns="91440" tIns="91440" bIns="91440" anchor="t">
            <a:noAutofit/>
          </a:bodyPr>
          <a:p>
            <a:pPr indent="0">
              <a:lnSpc>
                <a:spcPct val="115000"/>
              </a:lnSpc>
              <a:spcAft>
                <a:spcPts val="1599"/>
              </a:spcAft>
              <a:buNone/>
              <a:tabLst>
                <a:tab algn="l" pos="0"/>
              </a:tabLst>
            </a:pPr>
            <a:r>
              <a:rPr b="1" lang="en" sz="1400" spc="-1" strike="noStrike">
                <a:solidFill>
                  <a:schemeClr val="dk2"/>
                </a:solidFill>
                <a:latin typeface="Arial"/>
                <a:ea typeface="Arial"/>
              </a:rPr>
              <a:t>Quotation marks around number.</a:t>
            </a:r>
            <a:endParaRPr b="0" lang="en-US" sz="1400" spc="-1" strike="noStrike">
              <a:solidFill>
                <a:srgbClr val="000000"/>
              </a:solidFill>
              <a:latin typeface="Arial"/>
            </a:endParaRPr>
          </a:p>
        </p:txBody>
      </p:sp>
      <p:cxnSp>
        <p:nvCxnSpPr>
          <p:cNvPr id="193" name="Google Shape;334;p46"/>
          <p:cNvCxnSpPr/>
          <p:nvPr/>
        </p:nvCxnSpPr>
        <p:spPr>
          <a:xfrm>
            <a:off x="3646440" y="1474200"/>
            <a:ext cx="1339560" cy="570600"/>
          </a:xfrm>
          <a:prstGeom prst="straightConnector1">
            <a:avLst/>
          </a:prstGeom>
          <a:ln w="28575">
            <a:solidFill>
              <a:srgbClr val="595959"/>
            </a:solidFill>
            <a:round/>
            <a:tailEnd len="med" type="stealth" w="med"/>
          </a:ln>
        </p:spPr>
      </p:cxnSp>
      <p:cxnSp>
        <p:nvCxnSpPr>
          <p:cNvPr id="194" name="Google Shape;335;p46"/>
          <p:cNvCxnSpPr>
            <a:stCxn id="192" idx="2"/>
          </p:cNvCxnSpPr>
          <p:nvPr/>
        </p:nvCxnSpPr>
        <p:spPr>
          <a:xfrm>
            <a:off x="3936240" y="1494720"/>
            <a:ext cx="1932480" cy="536040"/>
          </a:xfrm>
          <a:prstGeom prst="straightConnector1">
            <a:avLst/>
          </a:prstGeom>
          <a:ln w="28575">
            <a:solidFill>
              <a:srgbClr val="595959"/>
            </a:solidFill>
            <a:round/>
            <a:tailEnd len="med" type="stealth" w="med"/>
          </a:ln>
        </p:spPr>
      </p:cxnSp>
    </p:spTree>
  </p:cSld>
  <mc:AlternateContent>
    <mc:Choice Requires="p14">
      <p:transition spd="slow" p14:dur="2000"/>
    </mc:Choice>
    <mc:Fallback>
      <p:transition spd="slow"/>
    </mc:Fallback>
  </mc:AlternateContent>
  <p:timing>
    <p:tnLst>
      <p:par>
        <p:cTn id="74" dur="indefinite" restart="never" nodeType="tmRoot">
          <p:childTnLst>
            <p:seq>
              <p:cTn id="75" dur="indefinite" nodeType="mainSeq">
                <p:childTnLst>
                  <p:par>
                    <p:cTn id="76" fill="hold">
                      <p:stCondLst>
                        <p:cond delay="indefinite"/>
                      </p:stCondLst>
                      <p:childTnLst>
                        <p:par>
                          <p:cTn id="77" fill="hold">
                            <p:stCondLst>
                              <p:cond delay="0"/>
                            </p:stCondLst>
                            <p:childTnLst>
                              <p:par>
                                <p:cTn id="78" nodeType="clickEffect" fill="hold" presetClass="entr" presetID="10">
                                  <p:stCondLst>
                                    <p:cond delay="0"/>
                                  </p:stCondLst>
                                  <p:childTnLst>
                                    <p:set>
                                      <p:cBhvr>
                                        <p:cTn id="79" dur="1" fill="hold">
                                          <p:stCondLst>
                                            <p:cond delay="0"/>
                                          </p:stCondLst>
                                        </p:cTn>
                                        <p:tgtEl>
                                          <p:spTgt spid="192"/>
                                        </p:tgtEl>
                                        <p:attrNameLst>
                                          <p:attrName>style.visibility</p:attrName>
                                        </p:attrNameLst>
                                      </p:cBhvr>
                                      <p:to>
                                        <p:strVal val="visible"/>
                                      </p:to>
                                    </p:set>
                                    <p:animEffect filter="fade" transition="in">
                                      <p:cBhvr additive="repl">
                                        <p:cTn id="80" dur="1000"/>
                                        <p:tgtEl>
                                          <p:spTgt spid="192"/>
                                        </p:tgtEl>
                                      </p:cBhvr>
                                    </p:animEffect>
                                  </p:childTnLst>
                                </p:cTn>
                              </p:par>
                              <p:par>
                                <p:cTn id="81" nodeType="withEffect" fill="hold" presetClass="entr" presetID="10">
                                  <p:stCondLst>
                                    <p:cond delay="0"/>
                                  </p:stCondLst>
                                  <p:childTnLst>
                                    <p:set>
                                      <p:cBhvr>
                                        <p:cTn id="82" dur="1" fill="hold">
                                          <p:stCondLst>
                                            <p:cond delay="0"/>
                                          </p:stCondLst>
                                        </p:cTn>
                                        <p:tgtEl>
                                          <p:spTgt spid="193"/>
                                        </p:tgtEl>
                                        <p:attrNameLst>
                                          <p:attrName>style.visibility</p:attrName>
                                        </p:attrNameLst>
                                      </p:cBhvr>
                                      <p:to>
                                        <p:strVal val="visible"/>
                                      </p:to>
                                    </p:set>
                                    <p:animEffect filter="fade" transition="in">
                                      <p:cBhvr additive="repl">
                                        <p:cTn id="83" dur="1000"/>
                                        <p:tgtEl>
                                          <p:spTgt spid="193"/>
                                        </p:tgtEl>
                                      </p:cBhvr>
                                    </p:animEffect>
                                  </p:childTnLst>
                                </p:cTn>
                              </p:par>
                              <p:par>
                                <p:cTn id="84" nodeType="withEffect" fill="hold" presetClass="entr" presetID="10">
                                  <p:stCondLst>
                                    <p:cond delay="0"/>
                                  </p:stCondLst>
                                  <p:childTnLst>
                                    <p:set>
                                      <p:cBhvr>
                                        <p:cTn id="85" dur="1" fill="hold">
                                          <p:stCondLst>
                                            <p:cond delay="0"/>
                                          </p:stCondLst>
                                        </p:cTn>
                                        <p:tgtEl>
                                          <p:spTgt spid="194"/>
                                        </p:tgtEl>
                                        <p:attrNameLst>
                                          <p:attrName>style.visibility</p:attrName>
                                        </p:attrNameLst>
                                      </p:cBhvr>
                                      <p:to>
                                        <p:strVal val="visible"/>
                                      </p:to>
                                    </p:set>
                                    <p:animEffect filter="fade" transition="in">
                                      <p:cBhvr additive="repl">
                                        <p:cTn id="86" dur="1000"/>
                                        <p:tgtEl>
                                          <p:spTgt spid="1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5" name="Google Shape;340;p47" descr=""/>
          <p:cNvPicPr/>
          <p:nvPr/>
        </p:nvPicPr>
        <p:blipFill>
          <a:blip r:embed="rId1"/>
          <a:stretch/>
        </p:blipFill>
        <p:spPr>
          <a:xfrm>
            <a:off x="6365160" y="1682280"/>
            <a:ext cx="1778760" cy="1778760"/>
          </a:xfrm>
          <a:prstGeom prst="rect">
            <a:avLst/>
          </a:prstGeom>
          <a:ln w="0">
            <a:noFill/>
          </a:ln>
        </p:spPr>
      </p:pic>
      <p:sp>
        <p:nvSpPr>
          <p:cNvPr id="196" name="PlaceHolder 1"/>
          <p:cNvSpPr>
            <a:spLocks noGrp="1"/>
          </p:cNvSpPr>
          <p:nvPr>
            <p:ph/>
          </p:nvPr>
        </p:nvSpPr>
        <p:spPr>
          <a:xfrm>
            <a:off x="703440" y="2083680"/>
            <a:ext cx="4552200" cy="862920"/>
          </a:xfrm>
          <a:prstGeom prst="rect">
            <a:avLst/>
          </a:prstGeom>
          <a:noFill/>
          <a:ln w="0">
            <a:noFill/>
          </a:ln>
        </p:spPr>
        <p:txBody>
          <a:bodyPr lIns="91440" rIns="91440" tIns="91440" bIns="91440" anchor="t">
            <a:noAutofit/>
          </a:bodyPr>
          <a:p>
            <a:pPr indent="0">
              <a:lnSpc>
                <a:spcPct val="115000"/>
              </a:lnSpc>
              <a:buNone/>
              <a:tabLst>
                <a:tab algn="l" pos="0"/>
              </a:tabLst>
            </a:pPr>
            <a:r>
              <a:rPr b="1" lang="en" sz="3000" spc="-1" strike="noStrike">
                <a:solidFill>
                  <a:schemeClr val="dk2"/>
                </a:solidFill>
                <a:latin typeface="Courier New"/>
                <a:ea typeface="Courier New"/>
              </a:rPr>
              <a:t>drone.flip(f)</a:t>
            </a:r>
            <a:endParaRPr b="0" lang="en-US" sz="3000" spc="-1" strike="noStrike">
              <a:solidFill>
                <a:srgbClr val="000000"/>
              </a:solidFill>
              <a:latin typeface="Arial"/>
            </a:endParaRPr>
          </a:p>
          <a:p>
            <a:pPr indent="0">
              <a:lnSpc>
                <a:spcPct val="115000"/>
              </a:lnSpc>
              <a:spcBef>
                <a:spcPts val="1599"/>
              </a:spcBef>
              <a:spcAft>
                <a:spcPts val="1599"/>
              </a:spcAft>
              <a:buNone/>
              <a:tabLst>
                <a:tab algn="l" pos="0"/>
              </a:tabLst>
            </a:pPr>
            <a:endParaRPr b="0" lang="en-US" sz="3000" spc="-1" strike="noStrike">
              <a:solidFill>
                <a:srgbClr val="000000"/>
              </a:solidFill>
              <a:latin typeface="Arial"/>
            </a:endParaRPr>
          </a:p>
        </p:txBody>
      </p:sp>
      <p:sp>
        <p:nvSpPr>
          <p:cNvPr id="197" name="PlaceHolder 2"/>
          <p:cNvSpPr>
            <a:spLocks noGrp="1"/>
          </p:cNvSpPr>
          <p:nvPr>
            <p:ph/>
          </p:nvPr>
        </p:nvSpPr>
        <p:spPr>
          <a:xfrm>
            <a:off x="2489760" y="928800"/>
            <a:ext cx="2915640" cy="520920"/>
          </a:xfrm>
          <a:prstGeom prst="rect">
            <a:avLst/>
          </a:prstGeom>
          <a:noFill/>
          <a:ln w="0">
            <a:noFill/>
          </a:ln>
        </p:spPr>
        <p:txBody>
          <a:bodyPr lIns="91440" rIns="91440" tIns="91440" bIns="91440" anchor="t">
            <a:noAutofit/>
          </a:bodyPr>
          <a:p>
            <a:pPr indent="0">
              <a:lnSpc>
                <a:spcPct val="115000"/>
              </a:lnSpc>
              <a:spcAft>
                <a:spcPts val="1599"/>
              </a:spcAft>
              <a:buNone/>
              <a:tabLst>
                <a:tab algn="l" pos="0"/>
              </a:tabLst>
            </a:pPr>
            <a:r>
              <a:rPr b="1" lang="en" sz="1400" spc="-1" strike="noStrike">
                <a:solidFill>
                  <a:schemeClr val="dk2"/>
                </a:solidFill>
                <a:latin typeface="Arial"/>
                <a:ea typeface="Arial"/>
              </a:rPr>
              <a:t>Letter parameter needs quotation marks.</a:t>
            </a:r>
            <a:endParaRPr b="0" lang="en-US" sz="1400" spc="-1" strike="noStrike">
              <a:solidFill>
                <a:srgbClr val="000000"/>
              </a:solidFill>
              <a:latin typeface="Arial"/>
            </a:endParaRPr>
          </a:p>
        </p:txBody>
      </p:sp>
      <p:cxnSp>
        <p:nvCxnSpPr>
          <p:cNvPr id="198" name="Google Shape;343;p47"/>
          <p:cNvCxnSpPr/>
          <p:nvPr/>
        </p:nvCxnSpPr>
        <p:spPr>
          <a:xfrm>
            <a:off x="3387600" y="1501560"/>
            <a:ext cx="79200" cy="727200"/>
          </a:xfrm>
          <a:prstGeom prst="straightConnector1">
            <a:avLst/>
          </a:prstGeom>
          <a:ln w="28575">
            <a:solidFill>
              <a:srgbClr val="595959"/>
            </a:solidFill>
            <a:round/>
            <a:tailEnd len="med" type="stealth" w="med"/>
          </a:ln>
        </p:spPr>
      </p:cxnSp>
    </p:spTree>
  </p:cSld>
  <mc:AlternateContent>
    <mc:Choice Requires="p14">
      <p:transition spd="slow" p14:dur="2000"/>
    </mc:Choice>
    <mc:Fallback>
      <p:transition spd="slow"/>
    </mc:Fallback>
  </mc:AlternateContent>
  <p:timing>
    <p:tnLst>
      <p:par>
        <p:cTn id="87" dur="indefinite" restart="never" nodeType="tmRoot">
          <p:childTnLst>
            <p:seq>
              <p:cTn id="88" dur="indefinite" nodeType="mainSeq">
                <p:childTnLst>
                  <p:par>
                    <p:cTn id="89" fill="hold">
                      <p:stCondLst>
                        <p:cond delay="indefinite"/>
                      </p:stCondLst>
                      <p:childTnLst>
                        <p:par>
                          <p:cTn id="90" fill="hold">
                            <p:stCondLst>
                              <p:cond delay="0"/>
                            </p:stCondLst>
                            <p:childTnLst>
                              <p:par>
                                <p:cTn id="91" nodeType="clickEffect" fill="hold" presetClass="entr" presetID="10">
                                  <p:stCondLst>
                                    <p:cond delay="0"/>
                                  </p:stCondLst>
                                  <p:childTnLst>
                                    <p:set>
                                      <p:cBhvr>
                                        <p:cTn id="92" dur="1" fill="hold">
                                          <p:stCondLst>
                                            <p:cond delay="0"/>
                                          </p:stCondLst>
                                        </p:cTn>
                                        <p:tgtEl>
                                          <p:spTgt spid="197"/>
                                        </p:tgtEl>
                                        <p:attrNameLst>
                                          <p:attrName>style.visibility</p:attrName>
                                        </p:attrNameLst>
                                      </p:cBhvr>
                                      <p:to>
                                        <p:strVal val="visible"/>
                                      </p:to>
                                    </p:set>
                                    <p:animEffect filter="fade" transition="in">
                                      <p:cBhvr additive="repl">
                                        <p:cTn id="93" dur="1000"/>
                                        <p:tgtEl>
                                          <p:spTgt spid="197"/>
                                        </p:tgtEl>
                                      </p:cBhvr>
                                    </p:animEffect>
                                  </p:childTnLst>
                                </p:cTn>
                              </p:par>
                              <p:par>
                                <p:cTn id="94" nodeType="withEffect" fill="hold" presetClass="entr" presetID="10">
                                  <p:stCondLst>
                                    <p:cond delay="0"/>
                                  </p:stCondLst>
                                  <p:childTnLst>
                                    <p:set>
                                      <p:cBhvr>
                                        <p:cTn id="95" dur="1" fill="hold">
                                          <p:stCondLst>
                                            <p:cond delay="0"/>
                                          </p:stCondLst>
                                        </p:cTn>
                                        <p:tgtEl>
                                          <p:spTgt spid="198"/>
                                        </p:tgtEl>
                                        <p:attrNameLst>
                                          <p:attrName>style.visibility</p:attrName>
                                        </p:attrNameLst>
                                      </p:cBhvr>
                                      <p:to>
                                        <p:strVal val="visible"/>
                                      </p:to>
                                    </p:set>
                                    <p:animEffect filter="fade" transition="in">
                                      <p:cBhvr additive="repl">
                                        <p:cTn id="96" dur="1000"/>
                                        <p:tgtEl>
                                          <p:spTgt spid="1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PlaceHolder 1"/>
          <p:cNvSpPr>
            <a:spLocks noGrp="1"/>
          </p:cNvSpPr>
          <p:nvPr>
            <p:ph/>
          </p:nvPr>
        </p:nvSpPr>
        <p:spPr>
          <a:xfrm>
            <a:off x="385200" y="994680"/>
            <a:ext cx="8116920" cy="3706920"/>
          </a:xfrm>
          <a:prstGeom prst="rect">
            <a:avLst/>
          </a:prstGeom>
          <a:noFill/>
          <a:ln w="0">
            <a:noFill/>
          </a:ln>
        </p:spPr>
        <p:txBody>
          <a:bodyPr lIns="91440" rIns="91440" tIns="91440" bIns="91440" anchor="t">
            <a:noAutofit/>
          </a:bodyPr>
          <a:p>
            <a:pPr indent="0">
              <a:lnSpc>
                <a:spcPct val="115000"/>
              </a:lnSpc>
              <a:buNone/>
              <a:tabLst>
                <a:tab algn="l" pos="0"/>
              </a:tabLst>
            </a:pPr>
            <a:r>
              <a:rPr b="0" lang="en" sz="2400" spc="-1" strike="noStrike">
                <a:solidFill>
                  <a:schemeClr val="dk2"/>
                </a:solidFill>
                <a:latin typeface="Arial"/>
                <a:ea typeface="Arial"/>
              </a:rPr>
              <a:t>Now, let’s look at what the simulator does when we have a flight program with no errors. For this flight, we will:</a:t>
            </a:r>
            <a:endParaRPr b="0" lang="en-US" sz="2400" spc="-1" strike="noStrike">
              <a:solidFill>
                <a:srgbClr val="000000"/>
              </a:solidFill>
              <a:latin typeface="Arial"/>
            </a:endParaRPr>
          </a:p>
          <a:p>
            <a:pPr marL="457200" indent="-380880">
              <a:lnSpc>
                <a:spcPct val="115000"/>
              </a:lnSpc>
              <a:spcBef>
                <a:spcPts val="1599"/>
              </a:spcBef>
              <a:buClr>
                <a:srgbClr val="595959"/>
              </a:buClr>
              <a:buFont typeface="Arial"/>
              <a:buChar char="●"/>
              <a:tabLst>
                <a:tab algn="l" pos="0"/>
              </a:tabLst>
            </a:pPr>
            <a:r>
              <a:rPr b="0" lang="en" sz="2400" spc="-1" strike="noStrike">
                <a:solidFill>
                  <a:schemeClr val="dk2"/>
                </a:solidFill>
                <a:latin typeface="Arial"/>
                <a:ea typeface="Arial"/>
              </a:rPr>
              <a:t>Take off</a:t>
            </a:r>
            <a:endParaRPr b="0" lang="en-US" sz="2400" spc="-1" strike="noStrike">
              <a:solidFill>
                <a:srgbClr val="000000"/>
              </a:solidFill>
              <a:latin typeface="Arial"/>
            </a:endParaRPr>
          </a:p>
          <a:p>
            <a:pPr marL="457200" indent="-380880">
              <a:lnSpc>
                <a:spcPct val="115000"/>
              </a:lnSpc>
              <a:buClr>
                <a:srgbClr val="595959"/>
              </a:buClr>
              <a:buFont typeface="Arial"/>
              <a:buChar char="●"/>
              <a:tabLst>
                <a:tab algn="l" pos="0"/>
              </a:tabLst>
            </a:pPr>
            <a:r>
              <a:rPr b="0" lang="en" sz="2400" spc="-1" strike="noStrike">
                <a:solidFill>
                  <a:schemeClr val="dk2"/>
                </a:solidFill>
                <a:latin typeface="Arial"/>
                <a:ea typeface="Arial"/>
              </a:rPr>
              <a:t>Fly forward 50 centimeters</a:t>
            </a:r>
            <a:endParaRPr b="0" lang="en-US" sz="2400" spc="-1" strike="noStrike">
              <a:solidFill>
                <a:srgbClr val="000000"/>
              </a:solidFill>
              <a:latin typeface="Arial"/>
            </a:endParaRPr>
          </a:p>
          <a:p>
            <a:pPr marL="457200" indent="-380880">
              <a:lnSpc>
                <a:spcPct val="115000"/>
              </a:lnSpc>
              <a:buClr>
                <a:srgbClr val="595959"/>
              </a:buClr>
              <a:buFont typeface="Arial"/>
              <a:buChar char="●"/>
              <a:tabLst>
                <a:tab algn="l" pos="0"/>
              </a:tabLst>
            </a:pPr>
            <a:r>
              <a:rPr b="0" lang="en" sz="2400" spc="-1" strike="noStrike">
                <a:solidFill>
                  <a:schemeClr val="dk2"/>
                </a:solidFill>
                <a:latin typeface="Arial"/>
                <a:ea typeface="Arial"/>
              </a:rPr>
              <a:t>Turn right 90 degrees</a:t>
            </a:r>
            <a:endParaRPr b="0" lang="en-US" sz="2400" spc="-1" strike="noStrike">
              <a:solidFill>
                <a:srgbClr val="000000"/>
              </a:solidFill>
              <a:latin typeface="Arial"/>
            </a:endParaRPr>
          </a:p>
          <a:p>
            <a:pPr marL="457200" indent="-380880">
              <a:lnSpc>
                <a:spcPct val="115000"/>
              </a:lnSpc>
              <a:buClr>
                <a:srgbClr val="595959"/>
              </a:buClr>
              <a:buFont typeface="Arial"/>
              <a:buChar char="●"/>
              <a:tabLst>
                <a:tab algn="l" pos="0"/>
              </a:tabLst>
            </a:pPr>
            <a:r>
              <a:rPr b="0" lang="en" sz="2400" spc="-1" strike="noStrike">
                <a:solidFill>
                  <a:schemeClr val="dk2"/>
                </a:solidFill>
                <a:latin typeface="Arial"/>
                <a:ea typeface="Arial"/>
              </a:rPr>
              <a:t>Fly forward 100 centimeters</a:t>
            </a:r>
            <a:endParaRPr b="0" lang="en-US" sz="2400" spc="-1" strike="noStrike">
              <a:solidFill>
                <a:srgbClr val="000000"/>
              </a:solidFill>
              <a:latin typeface="Arial"/>
            </a:endParaRPr>
          </a:p>
          <a:p>
            <a:pPr marL="457200" indent="-380880">
              <a:lnSpc>
                <a:spcPct val="115000"/>
              </a:lnSpc>
              <a:buClr>
                <a:srgbClr val="595959"/>
              </a:buClr>
              <a:buFont typeface="Arial"/>
              <a:buChar char="●"/>
              <a:tabLst>
                <a:tab algn="l" pos="0"/>
              </a:tabLst>
            </a:pPr>
            <a:r>
              <a:rPr b="0" lang="en" sz="2400" spc="-1" strike="noStrike">
                <a:solidFill>
                  <a:schemeClr val="dk2"/>
                </a:solidFill>
                <a:latin typeface="Arial"/>
                <a:ea typeface="Arial"/>
              </a:rPr>
              <a:t>Land</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0" name="Google Shape;353;p49" descr=""/>
          <p:cNvPicPr/>
          <p:nvPr/>
        </p:nvPicPr>
        <p:blipFill>
          <a:blip r:embed="rId1"/>
          <a:stretch/>
        </p:blipFill>
        <p:spPr>
          <a:xfrm>
            <a:off x="152280" y="1850040"/>
            <a:ext cx="8838720" cy="144288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1" name="Google Shape;358;p50" descr=""/>
          <p:cNvPicPr/>
          <p:nvPr/>
        </p:nvPicPr>
        <p:blipFill>
          <a:blip r:embed="rId1"/>
          <a:stretch/>
        </p:blipFill>
        <p:spPr>
          <a:xfrm>
            <a:off x="720720" y="152280"/>
            <a:ext cx="7702560" cy="4838400"/>
          </a:xfrm>
          <a:prstGeom prst="rect">
            <a:avLst/>
          </a:prstGeom>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2" name="Google Shape;363;p51" descr=""/>
          <p:cNvPicPr/>
          <p:nvPr/>
        </p:nvPicPr>
        <p:blipFill>
          <a:blip r:embed="rId1"/>
          <a:stretch/>
        </p:blipFill>
        <p:spPr>
          <a:xfrm>
            <a:off x="152280" y="1724760"/>
            <a:ext cx="8838720" cy="169344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 name="PlaceHolder 1"/>
          <p:cNvSpPr>
            <a:spLocks noGrp="1"/>
          </p:cNvSpPr>
          <p:nvPr>
            <p:ph/>
          </p:nvPr>
        </p:nvSpPr>
        <p:spPr>
          <a:xfrm>
            <a:off x="322200" y="910440"/>
            <a:ext cx="4305600" cy="3416040"/>
          </a:xfrm>
          <a:prstGeom prst="rect">
            <a:avLst/>
          </a:prstGeom>
          <a:noFill/>
          <a:ln w="0">
            <a:noFill/>
          </a:ln>
        </p:spPr>
        <p:txBody>
          <a:bodyPr lIns="91440" rIns="91440" tIns="91440" bIns="91440" anchor="t">
            <a:noAutofit/>
          </a:bodyPr>
          <a:p>
            <a:pPr indent="0">
              <a:lnSpc>
                <a:spcPct val="115000"/>
              </a:lnSpc>
              <a:spcAft>
                <a:spcPts val="1599"/>
              </a:spcAft>
              <a:buNone/>
              <a:tabLst>
                <a:tab algn="l" pos="0"/>
              </a:tabLst>
            </a:pPr>
            <a:r>
              <a:rPr b="0" lang="en" sz="3000" spc="-1" strike="noStrike">
                <a:solidFill>
                  <a:schemeClr val="dk2"/>
                </a:solidFill>
                <a:latin typeface="Arial"/>
                <a:ea typeface="Arial"/>
              </a:rPr>
              <a:t>Many electronic devices are controlled by computer programs (also called software).</a:t>
            </a:r>
            <a:endParaRPr b="0" lang="en-US" sz="3000" spc="-1" strike="noStrike">
              <a:solidFill>
                <a:srgbClr val="000000"/>
              </a:solidFill>
              <a:latin typeface="Arial"/>
            </a:endParaRPr>
          </a:p>
        </p:txBody>
      </p:sp>
      <p:pic>
        <p:nvPicPr>
          <p:cNvPr id="51" name="Google Shape;72;p16" descr=""/>
          <p:cNvPicPr/>
          <p:nvPr/>
        </p:nvPicPr>
        <p:blipFill>
          <a:blip r:embed="rId1"/>
          <a:stretch/>
        </p:blipFill>
        <p:spPr>
          <a:xfrm>
            <a:off x="5848200" y="3765960"/>
            <a:ext cx="1024920" cy="1024920"/>
          </a:xfrm>
          <a:prstGeom prst="rect">
            <a:avLst/>
          </a:prstGeom>
          <a:ln w="0">
            <a:noFill/>
          </a:ln>
        </p:spPr>
      </p:pic>
      <p:pic>
        <p:nvPicPr>
          <p:cNvPr id="52" name="Google Shape;73;p16" descr=""/>
          <p:cNvPicPr/>
          <p:nvPr/>
        </p:nvPicPr>
        <p:blipFill>
          <a:blip r:embed="rId2"/>
          <a:stretch/>
        </p:blipFill>
        <p:spPr>
          <a:xfrm>
            <a:off x="5400000" y="406800"/>
            <a:ext cx="1921320" cy="911520"/>
          </a:xfrm>
          <a:prstGeom prst="rect">
            <a:avLst/>
          </a:prstGeom>
          <a:ln w="0">
            <a:noFill/>
          </a:ln>
        </p:spPr>
      </p:pic>
      <p:pic>
        <p:nvPicPr>
          <p:cNvPr id="53" name="Google Shape;74;p16" descr=""/>
          <p:cNvPicPr/>
          <p:nvPr/>
        </p:nvPicPr>
        <p:blipFill>
          <a:blip r:embed="rId3"/>
          <a:stretch/>
        </p:blipFill>
        <p:spPr>
          <a:xfrm>
            <a:off x="5347080" y="1801440"/>
            <a:ext cx="2026800" cy="1393200"/>
          </a:xfrm>
          <a:prstGeom prst="rect">
            <a:avLst/>
          </a:prstGeom>
          <a:ln w="0">
            <a:noFill/>
          </a:ln>
        </p:spPr>
      </p:pic>
      <p:pic>
        <p:nvPicPr>
          <p:cNvPr id="54" name="Google Shape;75;p16" descr=""/>
          <p:cNvPicPr/>
          <p:nvPr/>
        </p:nvPicPr>
        <p:blipFill>
          <a:blip r:embed="rId4"/>
          <a:stretch/>
        </p:blipFill>
        <p:spPr>
          <a:xfrm>
            <a:off x="8319240" y="78840"/>
            <a:ext cx="369720" cy="4838400"/>
          </a:xfrm>
          <a:prstGeom prst="rect">
            <a:avLst/>
          </a:prstGeom>
          <a:ln w="0">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3" name="Google Shape;368;p52" descr=""/>
          <p:cNvPicPr/>
          <p:nvPr/>
        </p:nvPicPr>
        <p:blipFill>
          <a:blip r:embed="rId1"/>
          <a:stretch/>
        </p:blipFill>
        <p:spPr>
          <a:xfrm>
            <a:off x="850320" y="152280"/>
            <a:ext cx="7443000" cy="4838400"/>
          </a:xfrm>
          <a:prstGeom prst="rect">
            <a:avLst/>
          </a:prstGeom>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4" name="Google Shape;373;p53" descr=""/>
          <p:cNvPicPr/>
          <p:nvPr/>
        </p:nvPicPr>
        <p:blipFill>
          <a:blip r:embed="rId1"/>
          <a:stretch/>
        </p:blipFill>
        <p:spPr>
          <a:xfrm>
            <a:off x="938160" y="152280"/>
            <a:ext cx="7266960" cy="4838400"/>
          </a:xfrm>
          <a:prstGeom prst="rect">
            <a:avLst/>
          </a:prstGeom>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PlaceHolder 1"/>
          <p:cNvSpPr>
            <a:spLocks noGrp="1"/>
          </p:cNvSpPr>
          <p:nvPr>
            <p:ph type="title"/>
          </p:nvPr>
        </p:nvSpPr>
        <p:spPr>
          <a:xfrm>
            <a:off x="311760" y="744480"/>
            <a:ext cx="8520120" cy="2052360"/>
          </a:xfrm>
          <a:prstGeom prst="rect">
            <a:avLst/>
          </a:prstGeom>
          <a:noFill/>
          <a:ln w="0">
            <a:noFill/>
          </a:ln>
        </p:spPr>
        <p:txBody>
          <a:bodyPr lIns="91440" rIns="91440" tIns="91440" bIns="91440" anchor="b">
            <a:noAutofit/>
          </a:bodyPr>
          <a:p>
            <a:pPr indent="0" algn="ctr">
              <a:lnSpc>
                <a:spcPct val="100000"/>
              </a:lnSpc>
              <a:buNone/>
              <a:tabLst>
                <a:tab algn="l" pos="0"/>
              </a:tabLst>
            </a:pPr>
            <a:r>
              <a:rPr b="0" lang="en" sz="5200" spc="-1" strike="noStrike">
                <a:solidFill>
                  <a:srgbClr val="666666"/>
                </a:solidFill>
                <a:latin typeface="Arial"/>
                <a:ea typeface="Arial"/>
              </a:rPr>
              <a:t>Sending Your Program to a Real Drone</a:t>
            </a:r>
            <a:endParaRPr b="0" lang="en-US" sz="5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PlaceHolder 1"/>
          <p:cNvSpPr>
            <a:spLocks noGrp="1"/>
          </p:cNvSpPr>
          <p:nvPr>
            <p:ph type="subTitle"/>
          </p:nvPr>
        </p:nvSpPr>
        <p:spPr>
          <a:xfrm>
            <a:off x="364320" y="2175480"/>
            <a:ext cx="8520120" cy="792360"/>
          </a:xfrm>
          <a:prstGeom prst="rect">
            <a:avLst/>
          </a:prstGeom>
          <a:noFill/>
          <a:ln w="0">
            <a:noFill/>
          </a:ln>
        </p:spPr>
        <p:txBody>
          <a:bodyPr lIns="91440" rIns="91440" tIns="91440" bIns="91440" anchor="t">
            <a:noAutofit/>
          </a:bodyPr>
          <a:p>
            <a:pPr algn="ctr">
              <a:lnSpc>
                <a:spcPct val="100000"/>
              </a:lnSpc>
              <a:tabLst>
                <a:tab algn="l" pos="0"/>
              </a:tabLst>
            </a:pPr>
            <a:r>
              <a:rPr b="0" lang="en" sz="2800" spc="-1" strike="noStrike">
                <a:solidFill>
                  <a:schemeClr val="dk2"/>
                </a:solidFill>
                <a:latin typeface="Arial"/>
                <a:ea typeface="Arial"/>
              </a:rPr>
              <a:t>There are two different ways to send our program to a real drone to test it in the real world.</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PlaceHolder 1"/>
          <p:cNvSpPr>
            <a:spLocks noGrp="1"/>
          </p:cNvSpPr>
          <p:nvPr>
            <p:ph type="subTitle"/>
          </p:nvPr>
        </p:nvSpPr>
        <p:spPr>
          <a:xfrm>
            <a:off x="374760" y="233640"/>
            <a:ext cx="8520120" cy="792360"/>
          </a:xfrm>
          <a:prstGeom prst="rect">
            <a:avLst/>
          </a:prstGeom>
          <a:noFill/>
          <a:ln w="0">
            <a:noFill/>
          </a:ln>
        </p:spPr>
        <p:txBody>
          <a:bodyPr lIns="91440" rIns="91440" tIns="91440" bIns="91440" anchor="t">
            <a:noAutofit/>
          </a:bodyPr>
          <a:p>
            <a:pPr marL="457200" indent="-406440" algn="ctr">
              <a:lnSpc>
                <a:spcPct val="100000"/>
              </a:lnSpc>
              <a:buClr>
                <a:srgbClr val="595959"/>
              </a:buClr>
              <a:buFont typeface="Arial"/>
              <a:buAutoNum type="arabicPeriod"/>
            </a:pPr>
            <a:r>
              <a:rPr b="0" lang="en" sz="2800" spc="-1" strike="noStrike">
                <a:solidFill>
                  <a:schemeClr val="dk2"/>
                </a:solidFill>
                <a:latin typeface="Arial"/>
                <a:ea typeface="Arial"/>
              </a:rPr>
              <a:t>Save our program and send it to someone else to run.</a:t>
            </a:r>
            <a:endParaRPr b="0" lang="en-US" sz="2800" spc="-1" strike="noStrike">
              <a:solidFill>
                <a:srgbClr val="000000"/>
              </a:solidFill>
              <a:latin typeface="Arial"/>
            </a:endParaRPr>
          </a:p>
        </p:txBody>
      </p:sp>
      <p:pic>
        <p:nvPicPr>
          <p:cNvPr id="208" name="Google Shape;389;p56" descr=""/>
          <p:cNvPicPr/>
          <p:nvPr/>
        </p:nvPicPr>
        <p:blipFill>
          <a:blip r:embed="rId1"/>
          <a:stretch/>
        </p:blipFill>
        <p:spPr>
          <a:xfrm>
            <a:off x="215280" y="2571840"/>
            <a:ext cx="8838720" cy="997920"/>
          </a:xfrm>
          <a:prstGeom prst="rect">
            <a:avLst/>
          </a:prstGeom>
          <a:ln w="0">
            <a:noFill/>
          </a:ln>
        </p:spPr>
      </p:pic>
      <p:sp>
        <p:nvSpPr>
          <p:cNvPr id="209" name="PlaceHolder 2"/>
          <p:cNvSpPr>
            <a:spLocks noGrp="1"/>
          </p:cNvSpPr>
          <p:nvPr>
            <p:ph/>
          </p:nvPr>
        </p:nvSpPr>
        <p:spPr>
          <a:xfrm>
            <a:off x="5377680" y="1724040"/>
            <a:ext cx="2915640" cy="520920"/>
          </a:xfrm>
          <a:prstGeom prst="rect">
            <a:avLst/>
          </a:prstGeom>
          <a:noFill/>
          <a:ln w="0">
            <a:noFill/>
          </a:ln>
        </p:spPr>
        <p:txBody>
          <a:bodyPr lIns="91440" rIns="91440" tIns="91440" bIns="91440" anchor="t">
            <a:noAutofit/>
          </a:bodyPr>
          <a:p>
            <a:pPr indent="0">
              <a:lnSpc>
                <a:spcPct val="115000"/>
              </a:lnSpc>
              <a:spcAft>
                <a:spcPts val="1599"/>
              </a:spcAft>
              <a:buNone/>
              <a:tabLst>
                <a:tab algn="l" pos="0"/>
              </a:tabLst>
            </a:pPr>
            <a:r>
              <a:rPr b="1" lang="en" sz="1400" spc="-1" strike="noStrike">
                <a:solidFill>
                  <a:schemeClr val="dk2"/>
                </a:solidFill>
                <a:latin typeface="Arial"/>
                <a:ea typeface="Arial"/>
              </a:rPr>
              <a:t>This can be any file name</a:t>
            </a:r>
            <a:endParaRPr b="0" lang="en-US" sz="1400" spc="-1" strike="noStrike">
              <a:solidFill>
                <a:srgbClr val="000000"/>
              </a:solidFill>
              <a:latin typeface="Arial"/>
            </a:endParaRPr>
          </a:p>
        </p:txBody>
      </p:sp>
      <p:cxnSp>
        <p:nvCxnSpPr>
          <p:cNvPr id="210" name="Google Shape;391;p56"/>
          <p:cNvCxnSpPr/>
          <p:nvPr/>
        </p:nvCxnSpPr>
        <p:spPr>
          <a:xfrm flipH="1">
            <a:off x="4124880" y="2057400"/>
            <a:ext cx="1428120" cy="682560"/>
          </a:xfrm>
          <a:prstGeom prst="straightConnector1">
            <a:avLst/>
          </a:prstGeom>
          <a:ln w="28575">
            <a:solidFill>
              <a:srgbClr val="595959"/>
            </a:solidFill>
            <a:round/>
            <a:tailEnd len="med" type="stealth" w="med"/>
          </a:ln>
        </p:spPr>
      </p:cxn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PlaceHolder 1"/>
          <p:cNvSpPr>
            <a:spLocks noGrp="1"/>
          </p:cNvSpPr>
          <p:nvPr>
            <p:ph type="subTitle"/>
          </p:nvPr>
        </p:nvSpPr>
        <p:spPr>
          <a:xfrm>
            <a:off x="374760" y="233640"/>
            <a:ext cx="8520120" cy="792360"/>
          </a:xfrm>
          <a:prstGeom prst="rect">
            <a:avLst/>
          </a:prstGeom>
          <a:noFill/>
          <a:ln w="0">
            <a:noFill/>
          </a:ln>
        </p:spPr>
        <p:txBody>
          <a:bodyPr lIns="91440" rIns="91440" tIns="91440" bIns="91440" anchor="t">
            <a:noAutofit/>
          </a:bodyPr>
          <a:p>
            <a:pPr marL="457200" indent="-406440" algn="ctr">
              <a:lnSpc>
                <a:spcPct val="100000"/>
              </a:lnSpc>
              <a:buClr>
                <a:srgbClr val="595959"/>
              </a:buClr>
              <a:buFont typeface="Arial"/>
              <a:buAutoNum type="arabicPeriod" startAt="2"/>
            </a:pPr>
            <a:r>
              <a:rPr b="0" lang="en" sz="2800" spc="-1" strike="noStrike">
                <a:solidFill>
                  <a:schemeClr val="dk2"/>
                </a:solidFill>
                <a:latin typeface="Arial"/>
                <a:ea typeface="Arial"/>
              </a:rPr>
              <a:t>Connect to the Tello drone using your WiFi connection and send your program to the drone.</a:t>
            </a:r>
            <a:endParaRPr b="0" lang="en-US" sz="2800" spc="-1" strike="noStrike">
              <a:solidFill>
                <a:srgbClr val="000000"/>
              </a:solidFill>
              <a:latin typeface="Arial"/>
            </a:endParaRPr>
          </a:p>
        </p:txBody>
      </p:sp>
      <p:pic>
        <p:nvPicPr>
          <p:cNvPr id="212" name="Google Shape;397;p57" descr=""/>
          <p:cNvPicPr/>
          <p:nvPr/>
        </p:nvPicPr>
        <p:blipFill>
          <a:blip r:embed="rId1"/>
          <a:stretch/>
        </p:blipFill>
        <p:spPr>
          <a:xfrm>
            <a:off x="215280" y="2448720"/>
            <a:ext cx="8838720" cy="1234800"/>
          </a:xfrm>
          <a:prstGeom prst="rect">
            <a:avLst/>
          </a:prstGeom>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3" name="Google Shape;402;p58" descr=""/>
          <p:cNvPicPr/>
          <p:nvPr/>
        </p:nvPicPr>
        <p:blipFill>
          <a:blip r:embed="rId1"/>
          <a:stretch/>
        </p:blipFill>
        <p:spPr>
          <a:xfrm>
            <a:off x="895680" y="1139040"/>
            <a:ext cx="7352640" cy="3888720"/>
          </a:xfrm>
          <a:prstGeom prst="rect">
            <a:avLst/>
          </a:prstGeom>
          <a:ln w="0">
            <a:noFill/>
          </a:ln>
        </p:spPr>
      </p:pic>
      <p:sp>
        <p:nvSpPr>
          <p:cNvPr id="214" name="PlaceHolder 1"/>
          <p:cNvSpPr>
            <a:spLocks noGrp="1"/>
          </p:cNvSpPr>
          <p:nvPr>
            <p:ph type="subTitle"/>
          </p:nvPr>
        </p:nvSpPr>
        <p:spPr>
          <a:xfrm>
            <a:off x="374760" y="138960"/>
            <a:ext cx="8520120" cy="792360"/>
          </a:xfrm>
          <a:prstGeom prst="rect">
            <a:avLst/>
          </a:prstGeom>
          <a:noFill/>
          <a:ln w="0">
            <a:noFill/>
          </a:ln>
        </p:spPr>
        <p:txBody>
          <a:bodyPr lIns="91440" rIns="91440" tIns="91440" bIns="91440" anchor="t">
            <a:noAutofit/>
          </a:bodyPr>
          <a:p>
            <a:pPr algn="ctr">
              <a:lnSpc>
                <a:spcPct val="100000"/>
              </a:lnSpc>
              <a:tabLst>
                <a:tab algn="l" pos="0"/>
              </a:tabLst>
            </a:pPr>
            <a:r>
              <a:rPr b="0" lang="en" sz="2800" spc="-1" strike="noStrike">
                <a:solidFill>
                  <a:schemeClr val="dk2"/>
                </a:solidFill>
                <a:latin typeface="Arial"/>
                <a:ea typeface="Arial"/>
              </a:rPr>
              <a:t>You can get help in your Jupyter Notebook by running a command with a question mark after it.</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PlaceHolder 1"/>
          <p:cNvSpPr>
            <a:spLocks noGrp="1"/>
          </p:cNvSpPr>
          <p:nvPr>
            <p:ph type="title"/>
          </p:nvPr>
        </p:nvSpPr>
        <p:spPr>
          <a:xfrm>
            <a:off x="311760" y="744480"/>
            <a:ext cx="8520120" cy="2052360"/>
          </a:xfrm>
          <a:prstGeom prst="rect">
            <a:avLst/>
          </a:prstGeom>
          <a:noFill/>
          <a:ln w="0">
            <a:noFill/>
          </a:ln>
        </p:spPr>
        <p:txBody>
          <a:bodyPr lIns="91440" rIns="91440" tIns="91440" bIns="91440" anchor="b">
            <a:noAutofit/>
          </a:bodyPr>
          <a:p>
            <a:pPr indent="0" algn="ctr">
              <a:lnSpc>
                <a:spcPct val="100000"/>
              </a:lnSpc>
              <a:buNone/>
              <a:tabLst>
                <a:tab algn="l" pos="0"/>
              </a:tabLst>
            </a:pPr>
            <a:r>
              <a:rPr b="0" lang="en" sz="5200" spc="-1" strike="noStrike">
                <a:solidFill>
                  <a:srgbClr val="666666"/>
                </a:solidFill>
                <a:latin typeface="Arial"/>
                <a:ea typeface="Arial"/>
              </a:rPr>
              <a:t>In-class Drone Exercise</a:t>
            </a:r>
            <a:endParaRPr b="0" lang="en-US" sz="5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Google Shape;413;p60"/>
          <p:cNvSpPr/>
          <p:nvPr/>
        </p:nvSpPr>
        <p:spPr>
          <a:xfrm>
            <a:off x="1414800" y="2695320"/>
            <a:ext cx="821880" cy="38232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400" spc="-1" strike="noStrike">
                <a:solidFill>
                  <a:srgbClr val="000000"/>
                </a:solidFill>
                <a:latin typeface="Arial"/>
                <a:ea typeface="Arial"/>
              </a:rPr>
              <a:t>takeoff</a:t>
            </a:r>
            <a:endParaRPr b="0" lang="en-US" sz="1400" spc="-1" strike="noStrike">
              <a:solidFill>
                <a:srgbClr val="000000"/>
              </a:solidFill>
              <a:latin typeface="Arial"/>
            </a:endParaRPr>
          </a:p>
        </p:txBody>
      </p:sp>
      <p:sp>
        <p:nvSpPr>
          <p:cNvPr id="217" name="Google Shape;414;p60"/>
          <p:cNvSpPr/>
          <p:nvPr/>
        </p:nvSpPr>
        <p:spPr>
          <a:xfrm>
            <a:off x="525960" y="286920"/>
            <a:ext cx="5535360" cy="155988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1" lang="en" sz="2400" spc="-1" strike="noStrike">
                <a:solidFill>
                  <a:srgbClr val="666666"/>
                </a:solidFill>
                <a:latin typeface="Arial"/>
                <a:ea typeface="Arial"/>
              </a:rPr>
              <a:t>STEP 1: </a:t>
            </a:r>
            <a:r>
              <a:rPr b="0" lang="en" sz="2400" spc="-1" strike="noStrike">
                <a:solidFill>
                  <a:srgbClr val="666666"/>
                </a:solidFill>
                <a:latin typeface="Arial"/>
                <a:ea typeface="Arial"/>
              </a:rPr>
              <a:t>Measure the drone course to build your flight program. Record the measurements to use when you are programming.</a:t>
            </a:r>
            <a:endParaRPr b="0" lang="en-US" sz="2400" spc="-1" strike="noStrike">
              <a:solidFill>
                <a:srgbClr val="000000"/>
              </a:solidFill>
              <a:latin typeface="Arial"/>
            </a:endParaRPr>
          </a:p>
        </p:txBody>
      </p:sp>
      <p:sp>
        <p:nvSpPr>
          <p:cNvPr id="218" name="Google Shape;415;p60"/>
          <p:cNvSpPr/>
          <p:nvPr/>
        </p:nvSpPr>
        <p:spPr>
          <a:xfrm>
            <a:off x="6649560" y="1634040"/>
            <a:ext cx="821880" cy="382320"/>
          </a:xfrm>
          <a:prstGeom prst="rect">
            <a:avLst/>
          </a:prstGeom>
          <a:noFill/>
          <a:ln w="0">
            <a:noFill/>
          </a:ln>
        </p:spPr>
        <p:style>
          <a:lnRef idx="0"/>
          <a:fillRef idx="0"/>
          <a:effectRef idx="0"/>
          <a:fontRef idx="minor"/>
        </p:style>
        <p:txBody>
          <a:bodyPr tIns="91440" bIns="91440" anchor="t">
            <a:noAutofit/>
          </a:bodyPr>
          <a:p>
            <a:pPr algn="ctr">
              <a:lnSpc>
                <a:spcPct val="100000"/>
              </a:lnSpc>
              <a:tabLst>
                <a:tab algn="l" pos="0"/>
              </a:tabLst>
            </a:pPr>
            <a:r>
              <a:rPr b="0" lang="en" sz="1400" spc="-1" strike="noStrike">
                <a:solidFill>
                  <a:srgbClr val="000000"/>
                </a:solidFill>
                <a:latin typeface="Arial"/>
                <a:ea typeface="Arial"/>
              </a:rPr>
              <a:t>landing</a:t>
            </a:r>
            <a:endParaRPr b="0" lang="en-US" sz="1400" spc="-1" strike="noStrike">
              <a:solidFill>
                <a:srgbClr val="000000"/>
              </a:solidFill>
              <a:latin typeface="Arial"/>
            </a:endParaRPr>
          </a:p>
        </p:txBody>
      </p:sp>
      <p:sp>
        <p:nvSpPr>
          <p:cNvPr id="219" name="Google Shape;416;p60"/>
          <p:cNvSpPr/>
          <p:nvPr/>
        </p:nvSpPr>
        <p:spPr>
          <a:xfrm>
            <a:off x="2131920" y="2738880"/>
            <a:ext cx="295560" cy="295560"/>
          </a:xfrm>
          <a:prstGeom prst="ellipse">
            <a:avLst/>
          </a:prstGeom>
          <a:solidFill>
            <a:schemeClr val="lt2"/>
          </a:solidFill>
          <a:ln w="9525">
            <a:solidFill>
              <a:srgbClr val="595959"/>
            </a:solidFill>
            <a:round/>
          </a:ln>
        </p:spPr>
        <p:style>
          <a:lnRef idx="0"/>
          <a:fillRef idx="0"/>
          <a:effectRef idx="0"/>
          <a:fontRef idx="minor"/>
        </p:style>
        <p:txBody>
          <a:bodyPr tIns="91440" bIns="91440" anchor="ctr">
            <a:noAutofit/>
          </a:bodyPr>
          <a:p>
            <a:pPr algn="ctr">
              <a:lnSpc>
                <a:spcPct val="100000"/>
              </a:lnSpc>
              <a:tabLst>
                <a:tab algn="l" pos="0"/>
              </a:tabLst>
            </a:pPr>
            <a:endParaRPr b="0" lang="en-US" sz="1400" spc="-1" strike="noStrike">
              <a:solidFill>
                <a:srgbClr val="000000"/>
              </a:solidFill>
              <a:latin typeface="Arial"/>
              <a:ea typeface="Arial"/>
            </a:endParaRPr>
          </a:p>
        </p:txBody>
      </p:sp>
      <p:sp>
        <p:nvSpPr>
          <p:cNvPr id="220" name="Google Shape;417;p60"/>
          <p:cNvSpPr/>
          <p:nvPr/>
        </p:nvSpPr>
        <p:spPr>
          <a:xfrm>
            <a:off x="2131920" y="2695320"/>
            <a:ext cx="295560" cy="382320"/>
          </a:xfrm>
          <a:prstGeom prst="rect">
            <a:avLst/>
          </a:prstGeom>
          <a:noFill/>
          <a:ln w="0">
            <a:noFill/>
          </a:ln>
        </p:spPr>
        <p:style>
          <a:lnRef idx="0"/>
          <a:fillRef idx="0"/>
          <a:effectRef idx="0"/>
          <a:fontRef idx="minor"/>
        </p:style>
        <p:txBody>
          <a:bodyPr tIns="91440" bIns="91440" anchor="t">
            <a:noAutofit/>
          </a:bodyPr>
          <a:p>
            <a:pPr algn="ctr">
              <a:lnSpc>
                <a:spcPct val="100000"/>
              </a:lnSpc>
              <a:tabLst>
                <a:tab algn="l" pos="0"/>
              </a:tabLst>
            </a:pPr>
            <a:r>
              <a:rPr b="1" lang="en" sz="1400" spc="-1" strike="noStrike">
                <a:solidFill>
                  <a:srgbClr val="000000"/>
                </a:solidFill>
                <a:latin typeface="Arial"/>
                <a:ea typeface="Arial"/>
              </a:rPr>
              <a:t>1</a:t>
            </a:r>
            <a:endParaRPr b="0" lang="en-US" sz="1400" spc="-1" strike="noStrike">
              <a:solidFill>
                <a:srgbClr val="000000"/>
              </a:solidFill>
              <a:latin typeface="Arial"/>
            </a:endParaRPr>
          </a:p>
        </p:txBody>
      </p:sp>
      <p:sp>
        <p:nvSpPr>
          <p:cNvPr id="221" name="Google Shape;418;p60"/>
          <p:cNvSpPr/>
          <p:nvPr/>
        </p:nvSpPr>
        <p:spPr>
          <a:xfrm>
            <a:off x="3450600" y="2738880"/>
            <a:ext cx="295560" cy="295560"/>
          </a:xfrm>
          <a:prstGeom prst="ellipse">
            <a:avLst/>
          </a:prstGeom>
          <a:solidFill>
            <a:schemeClr val="lt2"/>
          </a:solidFill>
          <a:ln w="9525">
            <a:solidFill>
              <a:srgbClr val="595959"/>
            </a:solidFill>
            <a:round/>
          </a:ln>
        </p:spPr>
        <p:style>
          <a:lnRef idx="0"/>
          <a:fillRef idx="0"/>
          <a:effectRef idx="0"/>
          <a:fontRef idx="minor"/>
        </p:style>
        <p:txBody>
          <a:bodyPr tIns="91440" bIns="91440" anchor="ctr">
            <a:noAutofit/>
          </a:bodyPr>
          <a:p>
            <a:pPr algn="ctr">
              <a:lnSpc>
                <a:spcPct val="100000"/>
              </a:lnSpc>
              <a:tabLst>
                <a:tab algn="l" pos="0"/>
              </a:tabLst>
            </a:pPr>
            <a:endParaRPr b="0" lang="en-US" sz="1400" spc="-1" strike="noStrike">
              <a:solidFill>
                <a:srgbClr val="000000"/>
              </a:solidFill>
              <a:latin typeface="Arial"/>
              <a:ea typeface="Arial"/>
            </a:endParaRPr>
          </a:p>
        </p:txBody>
      </p:sp>
      <p:sp>
        <p:nvSpPr>
          <p:cNvPr id="222" name="Google Shape;419;p60"/>
          <p:cNvSpPr/>
          <p:nvPr/>
        </p:nvSpPr>
        <p:spPr>
          <a:xfrm>
            <a:off x="3450600" y="2695320"/>
            <a:ext cx="295560" cy="382320"/>
          </a:xfrm>
          <a:prstGeom prst="rect">
            <a:avLst/>
          </a:prstGeom>
          <a:noFill/>
          <a:ln w="0">
            <a:noFill/>
          </a:ln>
        </p:spPr>
        <p:style>
          <a:lnRef idx="0"/>
          <a:fillRef idx="0"/>
          <a:effectRef idx="0"/>
          <a:fontRef idx="minor"/>
        </p:style>
        <p:txBody>
          <a:bodyPr tIns="91440" bIns="91440" anchor="t">
            <a:noAutofit/>
          </a:bodyPr>
          <a:p>
            <a:pPr algn="ctr">
              <a:lnSpc>
                <a:spcPct val="100000"/>
              </a:lnSpc>
              <a:tabLst>
                <a:tab algn="l" pos="0"/>
              </a:tabLst>
            </a:pPr>
            <a:r>
              <a:rPr b="1" lang="en" sz="1400" spc="-1" strike="noStrike">
                <a:solidFill>
                  <a:srgbClr val="000000"/>
                </a:solidFill>
                <a:latin typeface="Arial"/>
                <a:ea typeface="Arial"/>
              </a:rPr>
              <a:t>2</a:t>
            </a:r>
            <a:endParaRPr b="0" lang="en-US" sz="1400" spc="-1" strike="noStrike">
              <a:solidFill>
                <a:srgbClr val="000000"/>
              </a:solidFill>
              <a:latin typeface="Arial"/>
            </a:endParaRPr>
          </a:p>
        </p:txBody>
      </p:sp>
      <p:sp>
        <p:nvSpPr>
          <p:cNvPr id="223" name="Google Shape;420;p60"/>
          <p:cNvSpPr/>
          <p:nvPr/>
        </p:nvSpPr>
        <p:spPr>
          <a:xfrm>
            <a:off x="3450600" y="3694320"/>
            <a:ext cx="295560" cy="295560"/>
          </a:xfrm>
          <a:prstGeom prst="ellipse">
            <a:avLst/>
          </a:prstGeom>
          <a:solidFill>
            <a:schemeClr val="lt2"/>
          </a:solidFill>
          <a:ln w="9525">
            <a:solidFill>
              <a:srgbClr val="595959"/>
            </a:solidFill>
            <a:round/>
          </a:ln>
        </p:spPr>
        <p:style>
          <a:lnRef idx="0"/>
          <a:fillRef idx="0"/>
          <a:effectRef idx="0"/>
          <a:fontRef idx="minor"/>
        </p:style>
        <p:txBody>
          <a:bodyPr tIns="91440" bIns="91440" anchor="ctr">
            <a:noAutofit/>
          </a:bodyPr>
          <a:p>
            <a:pPr algn="ctr">
              <a:lnSpc>
                <a:spcPct val="100000"/>
              </a:lnSpc>
              <a:tabLst>
                <a:tab algn="l" pos="0"/>
              </a:tabLst>
            </a:pPr>
            <a:endParaRPr b="0" lang="en-US" sz="1400" spc="-1" strike="noStrike">
              <a:solidFill>
                <a:srgbClr val="000000"/>
              </a:solidFill>
              <a:latin typeface="Arial"/>
              <a:ea typeface="Arial"/>
            </a:endParaRPr>
          </a:p>
        </p:txBody>
      </p:sp>
      <p:sp>
        <p:nvSpPr>
          <p:cNvPr id="224" name="Google Shape;421;p60"/>
          <p:cNvSpPr/>
          <p:nvPr/>
        </p:nvSpPr>
        <p:spPr>
          <a:xfrm>
            <a:off x="3450600" y="3651120"/>
            <a:ext cx="295560" cy="382320"/>
          </a:xfrm>
          <a:prstGeom prst="rect">
            <a:avLst/>
          </a:prstGeom>
          <a:noFill/>
          <a:ln w="0">
            <a:noFill/>
          </a:ln>
        </p:spPr>
        <p:style>
          <a:lnRef idx="0"/>
          <a:fillRef idx="0"/>
          <a:effectRef idx="0"/>
          <a:fontRef idx="minor"/>
        </p:style>
        <p:txBody>
          <a:bodyPr tIns="91440" bIns="91440" anchor="t">
            <a:noAutofit/>
          </a:bodyPr>
          <a:p>
            <a:pPr algn="ctr">
              <a:lnSpc>
                <a:spcPct val="100000"/>
              </a:lnSpc>
              <a:tabLst>
                <a:tab algn="l" pos="0"/>
              </a:tabLst>
            </a:pPr>
            <a:r>
              <a:rPr b="1" lang="en" sz="1400" spc="-1" strike="noStrike">
                <a:solidFill>
                  <a:srgbClr val="000000"/>
                </a:solidFill>
                <a:latin typeface="Arial"/>
                <a:ea typeface="Arial"/>
              </a:rPr>
              <a:t>3</a:t>
            </a:r>
            <a:endParaRPr b="0" lang="en-US" sz="1400" spc="-1" strike="noStrike">
              <a:solidFill>
                <a:srgbClr val="000000"/>
              </a:solidFill>
              <a:latin typeface="Arial"/>
            </a:endParaRPr>
          </a:p>
        </p:txBody>
      </p:sp>
      <p:sp>
        <p:nvSpPr>
          <p:cNvPr id="225" name="Google Shape;422;p60"/>
          <p:cNvSpPr/>
          <p:nvPr/>
        </p:nvSpPr>
        <p:spPr>
          <a:xfrm>
            <a:off x="6912720" y="3737520"/>
            <a:ext cx="295560" cy="295560"/>
          </a:xfrm>
          <a:prstGeom prst="ellipse">
            <a:avLst/>
          </a:prstGeom>
          <a:solidFill>
            <a:schemeClr val="lt2"/>
          </a:solidFill>
          <a:ln w="9525">
            <a:solidFill>
              <a:srgbClr val="595959"/>
            </a:solidFill>
            <a:round/>
          </a:ln>
        </p:spPr>
        <p:style>
          <a:lnRef idx="0"/>
          <a:fillRef idx="0"/>
          <a:effectRef idx="0"/>
          <a:fontRef idx="minor"/>
        </p:style>
        <p:txBody>
          <a:bodyPr tIns="91440" bIns="91440" anchor="ctr">
            <a:noAutofit/>
          </a:bodyPr>
          <a:p>
            <a:pPr algn="ctr">
              <a:lnSpc>
                <a:spcPct val="100000"/>
              </a:lnSpc>
              <a:tabLst>
                <a:tab algn="l" pos="0"/>
              </a:tabLst>
            </a:pPr>
            <a:endParaRPr b="0" lang="en-US" sz="1400" spc="-1" strike="noStrike">
              <a:solidFill>
                <a:srgbClr val="000000"/>
              </a:solidFill>
              <a:latin typeface="Arial"/>
              <a:ea typeface="Arial"/>
            </a:endParaRPr>
          </a:p>
        </p:txBody>
      </p:sp>
      <p:sp>
        <p:nvSpPr>
          <p:cNvPr id="226" name="Google Shape;423;p60"/>
          <p:cNvSpPr/>
          <p:nvPr/>
        </p:nvSpPr>
        <p:spPr>
          <a:xfrm>
            <a:off x="6912720" y="3694320"/>
            <a:ext cx="295560" cy="382320"/>
          </a:xfrm>
          <a:prstGeom prst="rect">
            <a:avLst/>
          </a:prstGeom>
          <a:noFill/>
          <a:ln w="0">
            <a:noFill/>
          </a:ln>
        </p:spPr>
        <p:style>
          <a:lnRef idx="0"/>
          <a:fillRef idx="0"/>
          <a:effectRef idx="0"/>
          <a:fontRef idx="minor"/>
        </p:style>
        <p:txBody>
          <a:bodyPr tIns="91440" bIns="91440" anchor="t">
            <a:noAutofit/>
          </a:bodyPr>
          <a:p>
            <a:pPr algn="ctr">
              <a:lnSpc>
                <a:spcPct val="100000"/>
              </a:lnSpc>
              <a:tabLst>
                <a:tab algn="l" pos="0"/>
              </a:tabLst>
            </a:pPr>
            <a:r>
              <a:rPr b="1" lang="en" sz="1400" spc="-1" strike="noStrike">
                <a:solidFill>
                  <a:srgbClr val="000000"/>
                </a:solidFill>
                <a:latin typeface="Arial"/>
                <a:ea typeface="Arial"/>
              </a:rPr>
              <a:t>4</a:t>
            </a:r>
            <a:endParaRPr b="0" lang="en-US" sz="1400" spc="-1" strike="noStrike">
              <a:solidFill>
                <a:srgbClr val="000000"/>
              </a:solidFill>
              <a:latin typeface="Arial"/>
            </a:endParaRPr>
          </a:p>
        </p:txBody>
      </p:sp>
      <p:sp>
        <p:nvSpPr>
          <p:cNvPr id="227" name="Google Shape;424;p60"/>
          <p:cNvSpPr/>
          <p:nvPr/>
        </p:nvSpPr>
        <p:spPr>
          <a:xfrm>
            <a:off x="6912720" y="2053080"/>
            <a:ext cx="295560" cy="295560"/>
          </a:xfrm>
          <a:prstGeom prst="ellipse">
            <a:avLst/>
          </a:prstGeom>
          <a:solidFill>
            <a:schemeClr val="lt2"/>
          </a:solidFill>
          <a:ln w="9525">
            <a:solidFill>
              <a:srgbClr val="595959"/>
            </a:solidFill>
            <a:round/>
          </a:ln>
        </p:spPr>
        <p:style>
          <a:lnRef idx="0"/>
          <a:fillRef idx="0"/>
          <a:effectRef idx="0"/>
          <a:fontRef idx="minor"/>
        </p:style>
        <p:txBody>
          <a:bodyPr tIns="91440" bIns="91440" anchor="ctr">
            <a:noAutofit/>
          </a:bodyPr>
          <a:p>
            <a:pPr algn="ctr">
              <a:lnSpc>
                <a:spcPct val="100000"/>
              </a:lnSpc>
              <a:tabLst>
                <a:tab algn="l" pos="0"/>
              </a:tabLst>
            </a:pPr>
            <a:endParaRPr b="0" lang="en-US" sz="1400" spc="-1" strike="noStrike">
              <a:solidFill>
                <a:srgbClr val="000000"/>
              </a:solidFill>
              <a:latin typeface="Arial"/>
              <a:ea typeface="Arial"/>
            </a:endParaRPr>
          </a:p>
        </p:txBody>
      </p:sp>
      <p:sp>
        <p:nvSpPr>
          <p:cNvPr id="228" name="Google Shape;425;p60"/>
          <p:cNvSpPr/>
          <p:nvPr/>
        </p:nvSpPr>
        <p:spPr>
          <a:xfrm>
            <a:off x="6912720" y="2009520"/>
            <a:ext cx="295560" cy="382320"/>
          </a:xfrm>
          <a:prstGeom prst="rect">
            <a:avLst/>
          </a:prstGeom>
          <a:noFill/>
          <a:ln w="0">
            <a:noFill/>
          </a:ln>
        </p:spPr>
        <p:style>
          <a:lnRef idx="0"/>
          <a:fillRef idx="0"/>
          <a:effectRef idx="0"/>
          <a:fontRef idx="minor"/>
        </p:style>
        <p:txBody>
          <a:bodyPr tIns="91440" bIns="91440" anchor="t">
            <a:noAutofit/>
          </a:bodyPr>
          <a:p>
            <a:pPr algn="ctr">
              <a:lnSpc>
                <a:spcPct val="100000"/>
              </a:lnSpc>
              <a:tabLst>
                <a:tab algn="l" pos="0"/>
              </a:tabLst>
            </a:pPr>
            <a:r>
              <a:rPr b="1" lang="en" sz="1400" spc="-1" strike="noStrike">
                <a:solidFill>
                  <a:srgbClr val="000000"/>
                </a:solidFill>
                <a:latin typeface="Arial"/>
                <a:ea typeface="Arial"/>
              </a:rPr>
              <a:t>5</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9" name="Google Shape;430;p61" descr=""/>
          <p:cNvPicPr/>
          <p:nvPr/>
        </p:nvPicPr>
        <p:blipFill>
          <a:blip r:embed="rId1"/>
          <a:stretch/>
        </p:blipFill>
        <p:spPr>
          <a:xfrm>
            <a:off x="152280" y="1012680"/>
            <a:ext cx="8838720" cy="3838680"/>
          </a:xfrm>
          <a:prstGeom prst="rect">
            <a:avLst/>
          </a:prstGeom>
          <a:ln w="0">
            <a:noFill/>
          </a:ln>
        </p:spPr>
      </p:pic>
      <p:sp>
        <p:nvSpPr>
          <p:cNvPr id="230" name="Google Shape;431;p61"/>
          <p:cNvSpPr/>
          <p:nvPr/>
        </p:nvSpPr>
        <p:spPr>
          <a:xfrm>
            <a:off x="439920" y="124200"/>
            <a:ext cx="6768720" cy="74592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1" lang="en" sz="1800" spc="-1" strike="noStrike">
                <a:solidFill>
                  <a:srgbClr val="666666"/>
                </a:solidFill>
                <a:latin typeface="Arial"/>
                <a:ea typeface="Arial"/>
              </a:rPr>
              <a:t>STEP 2:</a:t>
            </a:r>
            <a:r>
              <a:rPr b="0" lang="en" sz="1800" spc="-1" strike="noStrike">
                <a:solidFill>
                  <a:srgbClr val="666666"/>
                </a:solidFill>
                <a:latin typeface="Arial"/>
                <a:ea typeface="Arial"/>
              </a:rPr>
              <a:t> Create your programmed flight plan. Each line of your program is a different step for the drone.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 name="PlaceHolder 1"/>
          <p:cNvSpPr>
            <a:spLocks noGrp="1"/>
          </p:cNvSpPr>
          <p:nvPr>
            <p:ph/>
          </p:nvPr>
        </p:nvSpPr>
        <p:spPr>
          <a:xfrm>
            <a:off x="332640" y="690120"/>
            <a:ext cx="8085600" cy="3707640"/>
          </a:xfrm>
          <a:prstGeom prst="rect">
            <a:avLst/>
          </a:prstGeom>
          <a:noFill/>
          <a:ln w="0">
            <a:noFill/>
          </a:ln>
        </p:spPr>
        <p:txBody>
          <a:bodyPr lIns="91440" rIns="91440" tIns="91440" bIns="91440" anchor="t">
            <a:noAutofit/>
          </a:bodyPr>
          <a:p>
            <a:pPr indent="0">
              <a:lnSpc>
                <a:spcPct val="115000"/>
              </a:lnSpc>
              <a:spcAft>
                <a:spcPts val="1599"/>
              </a:spcAft>
              <a:buNone/>
              <a:tabLst>
                <a:tab algn="l" pos="0"/>
              </a:tabLst>
            </a:pPr>
            <a:r>
              <a:rPr b="0" lang="en" sz="3000" spc="-1" strike="noStrike">
                <a:solidFill>
                  <a:schemeClr val="dk2"/>
                </a:solidFill>
                <a:latin typeface="Arial"/>
                <a:ea typeface="Arial"/>
              </a:rPr>
              <a:t>These devices use an Application Programming Interface or API to send commands to devices. An API translates computer programs into actions on a digital device. An API allows you to write computer programs for lots of different devices using the same programming language.</a:t>
            </a:r>
            <a:endParaRPr b="0" lang="en-US" sz="3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PlaceHolder 1"/>
          <p:cNvSpPr>
            <a:spLocks noGrp="1"/>
          </p:cNvSpPr>
          <p:nvPr>
            <p:ph type="title"/>
          </p:nvPr>
        </p:nvSpPr>
        <p:spPr>
          <a:xfrm>
            <a:off x="311760" y="744480"/>
            <a:ext cx="8520120" cy="2052360"/>
          </a:xfrm>
          <a:prstGeom prst="rect">
            <a:avLst/>
          </a:prstGeom>
          <a:noFill/>
          <a:ln w="0">
            <a:noFill/>
          </a:ln>
        </p:spPr>
        <p:txBody>
          <a:bodyPr lIns="91440" rIns="91440" tIns="91440" bIns="91440" anchor="b">
            <a:noAutofit/>
          </a:bodyPr>
          <a:p>
            <a:pPr indent="0" algn="ctr">
              <a:lnSpc>
                <a:spcPct val="100000"/>
              </a:lnSpc>
              <a:buNone/>
              <a:tabLst>
                <a:tab algn="l" pos="0"/>
              </a:tabLst>
            </a:pPr>
            <a:r>
              <a:rPr b="0" lang="en" sz="5200" spc="-1" strike="noStrike">
                <a:solidFill>
                  <a:srgbClr val="666666"/>
                </a:solidFill>
                <a:latin typeface="Arial"/>
                <a:ea typeface="Arial"/>
              </a:rPr>
              <a:t>Run Your Simulation</a:t>
            </a:r>
            <a:endParaRPr b="0" lang="en-US" sz="5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Google Shape;441;p63"/>
          <p:cNvSpPr/>
          <p:nvPr/>
        </p:nvSpPr>
        <p:spPr>
          <a:xfrm>
            <a:off x="2256120" y="2093760"/>
            <a:ext cx="4789440" cy="1835280"/>
          </a:xfrm>
          <a:custGeom>
            <a:avLst/>
            <a:gdLst>
              <a:gd name="textAreaLeft" fmla="*/ 0 w 4789440"/>
              <a:gd name="textAreaRight" fmla="*/ 4789800 w 4789440"/>
              <a:gd name="textAreaTop" fmla="*/ 0 h 1835280"/>
              <a:gd name="textAreaBottom" fmla="*/ 1835640 h 1835280"/>
            </a:gdLst>
            <a:ahLst/>
            <a:rect l="textAreaLeft" t="textAreaTop" r="textAreaRight" b="textAreaBottom"/>
            <a:pathLst>
              <a:path w="191590" h="73423">
                <a:moveTo>
                  <a:pt x="0" y="36712"/>
                </a:moveTo>
                <a:lnTo>
                  <a:pt x="51243" y="36712"/>
                </a:lnTo>
                <a:lnTo>
                  <a:pt x="51243" y="73423"/>
                </a:lnTo>
                <a:lnTo>
                  <a:pt x="191590" y="73423"/>
                </a:lnTo>
                <a:lnTo>
                  <a:pt x="191590" y="0"/>
                </a:lnTo>
              </a:path>
            </a:pathLst>
          </a:custGeom>
          <a:noFill/>
          <a:ln w="28575">
            <a:solidFill>
              <a:srgbClr val="00ff00"/>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33" name="Google Shape;442;p63"/>
          <p:cNvSpPr/>
          <p:nvPr/>
        </p:nvSpPr>
        <p:spPr>
          <a:xfrm>
            <a:off x="1433880" y="2820240"/>
            <a:ext cx="821880" cy="38232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400" spc="-1" strike="noStrike">
                <a:solidFill>
                  <a:srgbClr val="000000"/>
                </a:solidFill>
                <a:latin typeface="Arial"/>
                <a:ea typeface="Arial"/>
              </a:rPr>
              <a:t>takeoff</a:t>
            </a:r>
            <a:endParaRPr b="0" lang="en-US" sz="1400" spc="-1" strike="noStrike">
              <a:solidFill>
                <a:srgbClr val="000000"/>
              </a:solidFill>
              <a:latin typeface="Arial"/>
            </a:endParaRPr>
          </a:p>
        </p:txBody>
      </p:sp>
      <p:sp>
        <p:nvSpPr>
          <p:cNvPr id="234" name="Google Shape;443;p63"/>
          <p:cNvSpPr/>
          <p:nvPr/>
        </p:nvSpPr>
        <p:spPr>
          <a:xfrm>
            <a:off x="717120" y="401400"/>
            <a:ext cx="4923360" cy="157608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1" lang="en" sz="1800" spc="-1" strike="noStrike">
                <a:solidFill>
                  <a:srgbClr val="666666"/>
                </a:solidFill>
                <a:latin typeface="Arial"/>
                <a:ea typeface="Arial"/>
              </a:rPr>
              <a:t>STEP 3:</a:t>
            </a:r>
            <a:r>
              <a:rPr b="0" lang="en" sz="1800" spc="-1" strike="noStrike">
                <a:solidFill>
                  <a:srgbClr val="666666"/>
                </a:solidFill>
                <a:latin typeface="Arial"/>
                <a:ea typeface="Arial"/>
              </a:rPr>
              <a:t> The simulation will test your code and output a simulated path or model of your drone’s flight. If your program has no errors, when you run “all cells”, it will output plots of your flight path step by step.</a:t>
            </a:r>
            <a:endParaRPr b="0" lang="en-US" sz="1800" spc="-1" strike="noStrike">
              <a:solidFill>
                <a:srgbClr val="000000"/>
              </a:solidFill>
              <a:latin typeface="Arial"/>
            </a:endParaRPr>
          </a:p>
        </p:txBody>
      </p:sp>
      <p:sp>
        <p:nvSpPr>
          <p:cNvPr id="235" name="Google Shape;444;p63"/>
          <p:cNvSpPr/>
          <p:nvPr/>
        </p:nvSpPr>
        <p:spPr>
          <a:xfrm>
            <a:off x="2494800" y="2695320"/>
            <a:ext cx="821880" cy="382320"/>
          </a:xfrm>
          <a:prstGeom prst="rect">
            <a:avLst/>
          </a:prstGeom>
          <a:noFill/>
          <a:ln w="0">
            <a:noFill/>
          </a:ln>
        </p:spPr>
        <p:style>
          <a:lnRef idx="0"/>
          <a:fillRef idx="0"/>
          <a:effectRef idx="0"/>
          <a:fontRef idx="minor"/>
        </p:style>
        <p:txBody>
          <a:bodyPr tIns="91440" bIns="91440" anchor="t">
            <a:noAutofit/>
          </a:bodyPr>
          <a:p>
            <a:pPr algn="ctr">
              <a:lnSpc>
                <a:spcPct val="100000"/>
              </a:lnSpc>
              <a:tabLst>
                <a:tab algn="l" pos="0"/>
              </a:tabLst>
            </a:pPr>
            <a:r>
              <a:rPr b="0" lang="en" sz="1000" spc="-1" strike="noStrike">
                <a:solidFill>
                  <a:srgbClr val="000000"/>
                </a:solidFill>
                <a:latin typeface="Arial"/>
                <a:ea typeface="Arial"/>
              </a:rPr>
              <a:t>50 cm</a:t>
            </a:r>
            <a:endParaRPr b="0" lang="en-US" sz="1000" spc="-1" strike="noStrike">
              <a:solidFill>
                <a:srgbClr val="000000"/>
              </a:solidFill>
              <a:latin typeface="Arial"/>
            </a:endParaRPr>
          </a:p>
        </p:txBody>
      </p:sp>
      <p:sp>
        <p:nvSpPr>
          <p:cNvPr id="236" name="Google Shape;445;p63"/>
          <p:cNvSpPr/>
          <p:nvPr/>
        </p:nvSpPr>
        <p:spPr>
          <a:xfrm>
            <a:off x="3393360" y="3268440"/>
            <a:ext cx="821880" cy="382320"/>
          </a:xfrm>
          <a:prstGeom prst="rect">
            <a:avLst/>
          </a:prstGeom>
          <a:noFill/>
          <a:ln w="0">
            <a:noFill/>
          </a:ln>
        </p:spPr>
        <p:style>
          <a:lnRef idx="0"/>
          <a:fillRef idx="0"/>
          <a:effectRef idx="0"/>
          <a:fontRef idx="minor"/>
        </p:style>
        <p:txBody>
          <a:bodyPr tIns="91440" bIns="91440" anchor="t">
            <a:noAutofit/>
          </a:bodyPr>
          <a:p>
            <a:pPr algn="ctr">
              <a:lnSpc>
                <a:spcPct val="100000"/>
              </a:lnSpc>
              <a:tabLst>
                <a:tab algn="l" pos="0"/>
              </a:tabLst>
            </a:pPr>
            <a:r>
              <a:rPr b="0" lang="en" sz="1000" spc="-1" strike="noStrike">
                <a:solidFill>
                  <a:srgbClr val="000000"/>
                </a:solidFill>
                <a:latin typeface="Arial"/>
                <a:ea typeface="Arial"/>
              </a:rPr>
              <a:t>50 cm</a:t>
            </a:r>
            <a:endParaRPr b="0" lang="en-US" sz="1000" spc="-1" strike="noStrike">
              <a:solidFill>
                <a:srgbClr val="000000"/>
              </a:solidFill>
              <a:latin typeface="Arial"/>
            </a:endParaRPr>
          </a:p>
        </p:txBody>
      </p:sp>
      <p:sp>
        <p:nvSpPr>
          <p:cNvPr id="237" name="Google Shape;446;p63"/>
          <p:cNvSpPr/>
          <p:nvPr/>
        </p:nvSpPr>
        <p:spPr>
          <a:xfrm>
            <a:off x="4865040" y="3612240"/>
            <a:ext cx="821880" cy="382320"/>
          </a:xfrm>
          <a:prstGeom prst="rect">
            <a:avLst/>
          </a:prstGeom>
          <a:noFill/>
          <a:ln w="0">
            <a:noFill/>
          </a:ln>
        </p:spPr>
        <p:style>
          <a:lnRef idx="0"/>
          <a:fillRef idx="0"/>
          <a:effectRef idx="0"/>
          <a:fontRef idx="minor"/>
        </p:style>
        <p:txBody>
          <a:bodyPr tIns="91440" bIns="91440" anchor="t">
            <a:noAutofit/>
          </a:bodyPr>
          <a:p>
            <a:pPr algn="ctr">
              <a:lnSpc>
                <a:spcPct val="100000"/>
              </a:lnSpc>
              <a:tabLst>
                <a:tab algn="l" pos="0"/>
              </a:tabLst>
            </a:pPr>
            <a:r>
              <a:rPr b="0" lang="en" sz="1000" spc="-1" strike="noStrike">
                <a:solidFill>
                  <a:srgbClr val="000000"/>
                </a:solidFill>
                <a:latin typeface="Arial"/>
                <a:ea typeface="Arial"/>
              </a:rPr>
              <a:t>150 cm</a:t>
            </a:r>
            <a:endParaRPr b="0" lang="en-US" sz="1000" spc="-1" strike="noStrike">
              <a:solidFill>
                <a:srgbClr val="000000"/>
              </a:solidFill>
              <a:latin typeface="Arial"/>
            </a:endParaRPr>
          </a:p>
        </p:txBody>
      </p:sp>
      <p:sp>
        <p:nvSpPr>
          <p:cNvPr id="238" name="Google Shape;447;p63"/>
          <p:cNvSpPr/>
          <p:nvPr/>
        </p:nvSpPr>
        <p:spPr>
          <a:xfrm>
            <a:off x="6948720" y="2779560"/>
            <a:ext cx="821880" cy="382320"/>
          </a:xfrm>
          <a:prstGeom prst="rect">
            <a:avLst/>
          </a:prstGeom>
          <a:noFill/>
          <a:ln w="0">
            <a:noFill/>
          </a:ln>
        </p:spPr>
        <p:style>
          <a:lnRef idx="0"/>
          <a:fillRef idx="0"/>
          <a:effectRef idx="0"/>
          <a:fontRef idx="minor"/>
        </p:style>
        <p:txBody>
          <a:bodyPr tIns="91440" bIns="91440" anchor="t">
            <a:noAutofit/>
          </a:bodyPr>
          <a:p>
            <a:pPr algn="ctr">
              <a:lnSpc>
                <a:spcPct val="100000"/>
              </a:lnSpc>
              <a:tabLst>
                <a:tab algn="l" pos="0"/>
              </a:tabLst>
            </a:pPr>
            <a:r>
              <a:rPr b="0" lang="en" sz="1000" spc="-1" strike="noStrike">
                <a:solidFill>
                  <a:srgbClr val="000000"/>
                </a:solidFill>
                <a:latin typeface="Arial"/>
                <a:ea typeface="Arial"/>
              </a:rPr>
              <a:t>100 cm</a:t>
            </a:r>
            <a:endParaRPr b="0" lang="en-US" sz="1000" spc="-1" strike="noStrike">
              <a:solidFill>
                <a:srgbClr val="000000"/>
              </a:solidFill>
              <a:latin typeface="Arial"/>
            </a:endParaRPr>
          </a:p>
        </p:txBody>
      </p:sp>
      <p:cxnSp>
        <p:nvCxnSpPr>
          <p:cNvPr id="239" name="Google Shape;448;p63"/>
          <p:cNvCxnSpPr/>
          <p:nvPr/>
        </p:nvCxnSpPr>
        <p:spPr>
          <a:xfrm>
            <a:off x="6649560" y="707400"/>
            <a:ext cx="439920" cy="360"/>
          </a:xfrm>
          <a:prstGeom prst="straightConnector1">
            <a:avLst/>
          </a:prstGeom>
          <a:ln w="28575">
            <a:solidFill>
              <a:srgbClr val="00ff00"/>
            </a:solidFill>
            <a:round/>
          </a:ln>
        </p:spPr>
      </p:cxnSp>
      <p:sp>
        <p:nvSpPr>
          <p:cNvPr id="240" name="Google Shape;449;p63"/>
          <p:cNvSpPr/>
          <p:nvPr/>
        </p:nvSpPr>
        <p:spPr>
          <a:xfrm>
            <a:off x="6649560" y="1634040"/>
            <a:ext cx="821880" cy="382320"/>
          </a:xfrm>
          <a:prstGeom prst="rect">
            <a:avLst/>
          </a:prstGeom>
          <a:noFill/>
          <a:ln w="0">
            <a:noFill/>
          </a:ln>
        </p:spPr>
        <p:style>
          <a:lnRef idx="0"/>
          <a:fillRef idx="0"/>
          <a:effectRef idx="0"/>
          <a:fontRef idx="minor"/>
        </p:style>
        <p:txBody>
          <a:bodyPr tIns="91440" bIns="91440" anchor="t">
            <a:noAutofit/>
          </a:bodyPr>
          <a:p>
            <a:pPr algn="ctr">
              <a:lnSpc>
                <a:spcPct val="100000"/>
              </a:lnSpc>
              <a:tabLst>
                <a:tab algn="l" pos="0"/>
              </a:tabLst>
            </a:pPr>
            <a:r>
              <a:rPr b="0" lang="en" sz="1400" spc="-1" strike="noStrike">
                <a:solidFill>
                  <a:srgbClr val="000000"/>
                </a:solidFill>
                <a:latin typeface="Arial"/>
                <a:ea typeface="Arial"/>
              </a:rPr>
              <a:t>landing</a:t>
            </a:r>
            <a:endParaRPr b="0" lang="en-US" sz="1400" spc="-1" strike="noStrike">
              <a:solidFill>
                <a:srgbClr val="000000"/>
              </a:solidFill>
              <a:latin typeface="Arial"/>
            </a:endParaRPr>
          </a:p>
        </p:txBody>
      </p:sp>
      <p:sp>
        <p:nvSpPr>
          <p:cNvPr id="241" name="Google Shape;450;p63"/>
          <p:cNvSpPr/>
          <p:nvPr/>
        </p:nvSpPr>
        <p:spPr>
          <a:xfrm>
            <a:off x="7089480" y="535320"/>
            <a:ext cx="1256400" cy="38232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000" spc="-1" strike="noStrike">
                <a:solidFill>
                  <a:srgbClr val="000000"/>
                </a:solidFill>
                <a:latin typeface="Arial"/>
                <a:ea typeface="Arial"/>
              </a:rPr>
              <a:t>Simulated Path</a:t>
            </a:r>
            <a:endParaRPr b="0" lang="en-US"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PlaceHolder 1"/>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457200" indent="-380880">
              <a:lnSpc>
                <a:spcPct val="115000"/>
              </a:lnSpc>
              <a:buClr>
                <a:srgbClr val="595959"/>
              </a:buClr>
              <a:buFont typeface="Arial"/>
              <a:buChar char="●"/>
            </a:pPr>
            <a:r>
              <a:rPr b="0" lang="en" sz="2400" spc="-1" strike="noStrike">
                <a:solidFill>
                  <a:schemeClr val="dk2"/>
                </a:solidFill>
                <a:latin typeface="Arial"/>
                <a:ea typeface="Arial"/>
              </a:rPr>
              <a:t>Did your program work as you expected?</a:t>
            </a:r>
            <a:endParaRPr b="0" lang="en-US" sz="2400" spc="-1" strike="noStrike">
              <a:solidFill>
                <a:srgbClr val="000000"/>
              </a:solidFill>
              <a:latin typeface="Arial"/>
            </a:endParaRPr>
          </a:p>
          <a:p>
            <a:pPr marL="457200" indent="-380880">
              <a:lnSpc>
                <a:spcPct val="115000"/>
              </a:lnSpc>
              <a:buClr>
                <a:srgbClr val="595959"/>
              </a:buClr>
              <a:buFont typeface="Arial"/>
              <a:buChar char="●"/>
            </a:pPr>
            <a:r>
              <a:rPr b="0" lang="en" sz="2400" spc="-1" strike="noStrike">
                <a:solidFill>
                  <a:schemeClr val="dk2"/>
                </a:solidFill>
                <a:latin typeface="Arial"/>
                <a:ea typeface="Arial"/>
              </a:rPr>
              <a:t>Did the plots of the flight path match your plan?</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PlaceHolder 1"/>
          <p:cNvSpPr>
            <a:spLocks noGrp="1"/>
          </p:cNvSpPr>
          <p:nvPr>
            <p:ph type="title"/>
          </p:nvPr>
        </p:nvSpPr>
        <p:spPr>
          <a:xfrm>
            <a:off x="311760" y="744480"/>
            <a:ext cx="8520120" cy="2052360"/>
          </a:xfrm>
          <a:prstGeom prst="rect">
            <a:avLst/>
          </a:prstGeom>
          <a:noFill/>
          <a:ln w="0">
            <a:noFill/>
          </a:ln>
        </p:spPr>
        <p:txBody>
          <a:bodyPr lIns="91440" rIns="91440" tIns="91440" bIns="91440" anchor="b">
            <a:noAutofit/>
          </a:bodyPr>
          <a:p>
            <a:pPr indent="0" algn="ctr">
              <a:lnSpc>
                <a:spcPct val="100000"/>
              </a:lnSpc>
              <a:buNone/>
              <a:tabLst>
                <a:tab algn="l" pos="0"/>
              </a:tabLst>
            </a:pPr>
            <a:r>
              <a:rPr b="0" lang="en" sz="5200" spc="-1" strike="noStrike">
                <a:solidFill>
                  <a:srgbClr val="666666"/>
                </a:solidFill>
                <a:latin typeface="Arial"/>
                <a:ea typeface="Arial"/>
              </a:rPr>
              <a:t>Test Your Model With a Real Drone</a:t>
            </a:r>
            <a:endParaRPr b="0" lang="en-US" sz="5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Google Shape;465;p66"/>
          <p:cNvSpPr/>
          <p:nvPr/>
        </p:nvSpPr>
        <p:spPr>
          <a:xfrm>
            <a:off x="2256120" y="2093760"/>
            <a:ext cx="4789440" cy="1835280"/>
          </a:xfrm>
          <a:custGeom>
            <a:avLst/>
            <a:gdLst>
              <a:gd name="textAreaLeft" fmla="*/ 0 w 4789440"/>
              <a:gd name="textAreaRight" fmla="*/ 4789800 w 4789440"/>
              <a:gd name="textAreaTop" fmla="*/ 0 h 1835280"/>
              <a:gd name="textAreaBottom" fmla="*/ 1835640 h 1835280"/>
            </a:gdLst>
            <a:ahLst/>
            <a:rect l="textAreaLeft" t="textAreaTop" r="textAreaRight" b="textAreaBottom"/>
            <a:pathLst>
              <a:path w="191590" h="73423">
                <a:moveTo>
                  <a:pt x="0" y="36712"/>
                </a:moveTo>
                <a:lnTo>
                  <a:pt x="51243" y="36712"/>
                </a:lnTo>
                <a:lnTo>
                  <a:pt x="51243" y="73423"/>
                </a:lnTo>
                <a:lnTo>
                  <a:pt x="191590" y="73423"/>
                </a:lnTo>
                <a:lnTo>
                  <a:pt x="191590" y="0"/>
                </a:lnTo>
              </a:path>
            </a:pathLst>
          </a:custGeom>
          <a:noFill/>
          <a:ln w="28575">
            <a:solidFill>
              <a:srgbClr val="00ff00"/>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45" name="Google Shape;466;p66"/>
          <p:cNvSpPr/>
          <p:nvPr/>
        </p:nvSpPr>
        <p:spPr>
          <a:xfrm>
            <a:off x="1433880" y="2820240"/>
            <a:ext cx="821880" cy="38232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400" spc="-1" strike="noStrike">
                <a:solidFill>
                  <a:srgbClr val="000000"/>
                </a:solidFill>
                <a:latin typeface="Arial"/>
                <a:ea typeface="Arial"/>
              </a:rPr>
              <a:t>takeoff</a:t>
            </a:r>
            <a:endParaRPr b="0" lang="en-US" sz="1400" spc="-1" strike="noStrike">
              <a:solidFill>
                <a:srgbClr val="000000"/>
              </a:solidFill>
              <a:latin typeface="Arial"/>
            </a:endParaRPr>
          </a:p>
        </p:txBody>
      </p:sp>
      <p:sp>
        <p:nvSpPr>
          <p:cNvPr id="246" name="Google Shape;467;p66"/>
          <p:cNvSpPr/>
          <p:nvPr/>
        </p:nvSpPr>
        <p:spPr>
          <a:xfrm>
            <a:off x="6649560" y="1634040"/>
            <a:ext cx="821880" cy="382320"/>
          </a:xfrm>
          <a:prstGeom prst="rect">
            <a:avLst/>
          </a:prstGeom>
          <a:noFill/>
          <a:ln w="0">
            <a:noFill/>
          </a:ln>
        </p:spPr>
        <p:style>
          <a:lnRef idx="0"/>
          <a:fillRef idx="0"/>
          <a:effectRef idx="0"/>
          <a:fontRef idx="minor"/>
        </p:style>
        <p:txBody>
          <a:bodyPr tIns="91440" bIns="91440" anchor="t">
            <a:noAutofit/>
          </a:bodyPr>
          <a:p>
            <a:pPr algn="ctr">
              <a:lnSpc>
                <a:spcPct val="100000"/>
              </a:lnSpc>
              <a:tabLst>
                <a:tab algn="l" pos="0"/>
              </a:tabLst>
            </a:pPr>
            <a:r>
              <a:rPr b="0" lang="en" sz="1400" spc="-1" strike="noStrike">
                <a:solidFill>
                  <a:srgbClr val="000000"/>
                </a:solidFill>
                <a:latin typeface="Arial"/>
                <a:ea typeface="Arial"/>
              </a:rPr>
              <a:t>landing</a:t>
            </a:r>
            <a:endParaRPr b="0" lang="en-US" sz="1400" spc="-1" strike="noStrike">
              <a:solidFill>
                <a:srgbClr val="000000"/>
              </a:solidFill>
              <a:latin typeface="Arial"/>
            </a:endParaRPr>
          </a:p>
        </p:txBody>
      </p:sp>
      <p:sp>
        <p:nvSpPr>
          <p:cNvPr id="247" name="Google Shape;468;p66"/>
          <p:cNvSpPr/>
          <p:nvPr/>
        </p:nvSpPr>
        <p:spPr>
          <a:xfrm>
            <a:off x="534240" y="323640"/>
            <a:ext cx="5488560" cy="237132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1" lang="en" sz="1400" spc="-1" strike="noStrike">
                <a:solidFill>
                  <a:srgbClr val="666666"/>
                </a:solidFill>
                <a:latin typeface="Arial"/>
                <a:ea typeface="Arial"/>
              </a:rPr>
              <a:t>STEP 4: </a:t>
            </a:r>
            <a:r>
              <a:rPr b="0" lang="en" sz="1400" spc="-1" strike="noStrike">
                <a:solidFill>
                  <a:srgbClr val="666666"/>
                </a:solidFill>
                <a:latin typeface="Arial"/>
                <a:ea typeface="Arial"/>
              </a:rPr>
              <a:t>Finally, you will deploy your programmed flight path to the drone and test it by connecting to the drone WiFi and deploying your code. The actual flight will likely differ from your model path.</a:t>
            </a:r>
            <a:endParaRPr b="0" lang="en-US" sz="1400" spc="-1" strike="noStrike">
              <a:solidFill>
                <a:srgbClr val="000000"/>
              </a:solidFill>
              <a:latin typeface="Arial"/>
            </a:endParaRPr>
          </a:p>
        </p:txBody>
      </p:sp>
      <p:sp>
        <p:nvSpPr>
          <p:cNvPr id="248" name="Google Shape;469;p66"/>
          <p:cNvSpPr/>
          <p:nvPr/>
        </p:nvSpPr>
        <p:spPr>
          <a:xfrm>
            <a:off x="2494800" y="2695320"/>
            <a:ext cx="821880" cy="382320"/>
          </a:xfrm>
          <a:prstGeom prst="rect">
            <a:avLst/>
          </a:prstGeom>
          <a:noFill/>
          <a:ln w="0">
            <a:noFill/>
          </a:ln>
        </p:spPr>
        <p:style>
          <a:lnRef idx="0"/>
          <a:fillRef idx="0"/>
          <a:effectRef idx="0"/>
          <a:fontRef idx="minor"/>
        </p:style>
        <p:txBody>
          <a:bodyPr tIns="91440" bIns="91440" anchor="t">
            <a:noAutofit/>
          </a:bodyPr>
          <a:p>
            <a:pPr algn="ctr">
              <a:lnSpc>
                <a:spcPct val="100000"/>
              </a:lnSpc>
              <a:tabLst>
                <a:tab algn="l" pos="0"/>
              </a:tabLst>
            </a:pPr>
            <a:r>
              <a:rPr b="0" lang="en" sz="1000" spc="-1" strike="noStrike">
                <a:solidFill>
                  <a:srgbClr val="000000"/>
                </a:solidFill>
                <a:latin typeface="Arial"/>
                <a:ea typeface="Arial"/>
              </a:rPr>
              <a:t>50 cm</a:t>
            </a:r>
            <a:endParaRPr b="0" lang="en-US" sz="1000" spc="-1" strike="noStrike">
              <a:solidFill>
                <a:srgbClr val="000000"/>
              </a:solidFill>
              <a:latin typeface="Arial"/>
            </a:endParaRPr>
          </a:p>
        </p:txBody>
      </p:sp>
      <p:sp>
        <p:nvSpPr>
          <p:cNvPr id="249" name="Google Shape;470;p66"/>
          <p:cNvSpPr/>
          <p:nvPr/>
        </p:nvSpPr>
        <p:spPr>
          <a:xfrm>
            <a:off x="3393360" y="3268440"/>
            <a:ext cx="821880" cy="382320"/>
          </a:xfrm>
          <a:prstGeom prst="rect">
            <a:avLst/>
          </a:prstGeom>
          <a:noFill/>
          <a:ln w="0">
            <a:noFill/>
          </a:ln>
        </p:spPr>
        <p:style>
          <a:lnRef idx="0"/>
          <a:fillRef idx="0"/>
          <a:effectRef idx="0"/>
          <a:fontRef idx="minor"/>
        </p:style>
        <p:txBody>
          <a:bodyPr tIns="91440" bIns="91440" anchor="t">
            <a:noAutofit/>
          </a:bodyPr>
          <a:p>
            <a:pPr algn="ctr">
              <a:lnSpc>
                <a:spcPct val="100000"/>
              </a:lnSpc>
              <a:tabLst>
                <a:tab algn="l" pos="0"/>
              </a:tabLst>
            </a:pPr>
            <a:r>
              <a:rPr b="0" lang="en" sz="1000" spc="-1" strike="noStrike">
                <a:solidFill>
                  <a:srgbClr val="000000"/>
                </a:solidFill>
                <a:latin typeface="Arial"/>
                <a:ea typeface="Arial"/>
              </a:rPr>
              <a:t>50 cm</a:t>
            </a:r>
            <a:endParaRPr b="0" lang="en-US" sz="1000" spc="-1" strike="noStrike">
              <a:solidFill>
                <a:srgbClr val="000000"/>
              </a:solidFill>
              <a:latin typeface="Arial"/>
            </a:endParaRPr>
          </a:p>
        </p:txBody>
      </p:sp>
      <p:sp>
        <p:nvSpPr>
          <p:cNvPr id="250" name="Google Shape;471;p66"/>
          <p:cNvSpPr/>
          <p:nvPr/>
        </p:nvSpPr>
        <p:spPr>
          <a:xfrm>
            <a:off x="4865040" y="3612240"/>
            <a:ext cx="821880" cy="382320"/>
          </a:xfrm>
          <a:prstGeom prst="rect">
            <a:avLst/>
          </a:prstGeom>
          <a:noFill/>
          <a:ln w="0">
            <a:noFill/>
          </a:ln>
        </p:spPr>
        <p:style>
          <a:lnRef idx="0"/>
          <a:fillRef idx="0"/>
          <a:effectRef idx="0"/>
          <a:fontRef idx="minor"/>
        </p:style>
        <p:txBody>
          <a:bodyPr tIns="91440" bIns="91440" anchor="t">
            <a:noAutofit/>
          </a:bodyPr>
          <a:p>
            <a:pPr algn="ctr">
              <a:lnSpc>
                <a:spcPct val="100000"/>
              </a:lnSpc>
              <a:tabLst>
                <a:tab algn="l" pos="0"/>
              </a:tabLst>
            </a:pPr>
            <a:r>
              <a:rPr b="0" lang="en" sz="1000" spc="-1" strike="noStrike">
                <a:solidFill>
                  <a:srgbClr val="000000"/>
                </a:solidFill>
                <a:latin typeface="Arial"/>
                <a:ea typeface="Arial"/>
              </a:rPr>
              <a:t>150 cm</a:t>
            </a:r>
            <a:endParaRPr b="0" lang="en-US" sz="1000" spc="-1" strike="noStrike">
              <a:solidFill>
                <a:srgbClr val="000000"/>
              </a:solidFill>
              <a:latin typeface="Arial"/>
            </a:endParaRPr>
          </a:p>
        </p:txBody>
      </p:sp>
      <p:sp>
        <p:nvSpPr>
          <p:cNvPr id="251" name="Google Shape;472;p66"/>
          <p:cNvSpPr/>
          <p:nvPr/>
        </p:nvSpPr>
        <p:spPr>
          <a:xfrm>
            <a:off x="6948720" y="2779560"/>
            <a:ext cx="821880" cy="382320"/>
          </a:xfrm>
          <a:prstGeom prst="rect">
            <a:avLst/>
          </a:prstGeom>
          <a:noFill/>
          <a:ln w="0">
            <a:noFill/>
          </a:ln>
        </p:spPr>
        <p:style>
          <a:lnRef idx="0"/>
          <a:fillRef idx="0"/>
          <a:effectRef idx="0"/>
          <a:fontRef idx="minor"/>
        </p:style>
        <p:txBody>
          <a:bodyPr tIns="91440" bIns="91440" anchor="t">
            <a:noAutofit/>
          </a:bodyPr>
          <a:p>
            <a:pPr algn="ctr">
              <a:lnSpc>
                <a:spcPct val="100000"/>
              </a:lnSpc>
              <a:tabLst>
                <a:tab algn="l" pos="0"/>
              </a:tabLst>
            </a:pPr>
            <a:r>
              <a:rPr b="0" lang="en" sz="1000" spc="-1" strike="noStrike">
                <a:solidFill>
                  <a:srgbClr val="000000"/>
                </a:solidFill>
                <a:latin typeface="Arial"/>
                <a:ea typeface="Arial"/>
              </a:rPr>
              <a:t>100 cm</a:t>
            </a:r>
            <a:endParaRPr b="0" lang="en-US" sz="1000" spc="-1" strike="noStrike">
              <a:solidFill>
                <a:srgbClr val="000000"/>
              </a:solidFill>
              <a:latin typeface="Arial"/>
            </a:endParaRPr>
          </a:p>
        </p:txBody>
      </p:sp>
      <p:pic>
        <p:nvPicPr>
          <p:cNvPr id="252" name="Google Shape;473;p66" descr=""/>
          <p:cNvPicPr/>
          <p:nvPr/>
        </p:nvPicPr>
        <p:blipFill>
          <a:blip r:embed="rId1"/>
          <a:stretch/>
        </p:blipFill>
        <p:spPr>
          <a:xfrm rot="5400000">
            <a:off x="2040840" y="2719800"/>
            <a:ext cx="582840" cy="582840"/>
          </a:xfrm>
          <a:prstGeom prst="rect">
            <a:avLst/>
          </a:prstGeom>
          <a:ln w="0">
            <a:noFill/>
          </a:ln>
        </p:spPr>
      </p:pic>
      <p:sp>
        <p:nvSpPr>
          <p:cNvPr id="253" name="Google Shape;474;p66"/>
          <p:cNvSpPr/>
          <p:nvPr/>
        </p:nvSpPr>
        <p:spPr>
          <a:xfrm>
            <a:off x="2514240" y="1978920"/>
            <a:ext cx="5081400" cy="2045520"/>
          </a:xfrm>
          <a:custGeom>
            <a:avLst/>
            <a:gdLst>
              <a:gd name="textAreaLeft" fmla="*/ 0 w 5081400"/>
              <a:gd name="textAreaRight" fmla="*/ 5081760 w 5081400"/>
              <a:gd name="textAreaTop" fmla="*/ 0 h 2045520"/>
              <a:gd name="textAreaBottom" fmla="*/ 2045880 h 2045520"/>
            </a:gdLst>
            <a:ahLst/>
            <a:rect l="textAreaLeft" t="textAreaTop" r="textAreaRight" b="textAreaBottom"/>
            <a:pathLst>
              <a:path w="203273" h="81837">
                <a:moveTo>
                  <a:pt x="0" y="41684"/>
                </a:moveTo>
                <a:cubicBezTo>
                  <a:pt x="2765" y="40894"/>
                  <a:pt x="5947" y="38291"/>
                  <a:pt x="8413" y="39771"/>
                </a:cubicBezTo>
                <a:cubicBezTo>
                  <a:pt x="11112" y="41392"/>
                  <a:pt x="14121" y="43830"/>
                  <a:pt x="17208" y="43213"/>
                </a:cubicBezTo>
                <a:cubicBezTo>
                  <a:pt x="21303" y="42395"/>
                  <a:pt x="26107" y="38029"/>
                  <a:pt x="29446" y="40536"/>
                </a:cubicBezTo>
                <a:cubicBezTo>
                  <a:pt x="30465" y="41301"/>
                  <a:pt x="30490" y="43346"/>
                  <a:pt x="31740" y="43596"/>
                </a:cubicBezTo>
                <a:cubicBezTo>
                  <a:pt x="36839" y="44617"/>
                  <a:pt x="44152" y="36210"/>
                  <a:pt x="47037" y="40536"/>
                </a:cubicBezTo>
                <a:cubicBezTo>
                  <a:pt x="48652" y="42957"/>
                  <a:pt x="51948" y="45362"/>
                  <a:pt x="51243" y="48185"/>
                </a:cubicBezTo>
                <a:cubicBezTo>
                  <a:pt x="50649" y="50564"/>
                  <a:pt x="47208" y="52307"/>
                  <a:pt x="47802" y="54686"/>
                </a:cubicBezTo>
                <a:cubicBezTo>
                  <a:pt x="48741" y="58447"/>
                  <a:pt x="53838" y="59775"/>
                  <a:pt x="55832" y="63099"/>
                </a:cubicBezTo>
                <a:cubicBezTo>
                  <a:pt x="58031" y="66765"/>
                  <a:pt x="50117" y="73154"/>
                  <a:pt x="53538" y="75719"/>
                </a:cubicBezTo>
                <a:cubicBezTo>
                  <a:pt x="58866" y="79713"/>
                  <a:pt x="66922" y="75250"/>
                  <a:pt x="73423" y="73807"/>
                </a:cubicBezTo>
                <a:cubicBezTo>
                  <a:pt x="80749" y="72181"/>
                  <a:pt x="86951" y="81837"/>
                  <a:pt x="94456" y="81837"/>
                </a:cubicBezTo>
                <a:cubicBezTo>
                  <a:pt x="103669" y="81837"/>
                  <a:pt x="112137" y="73441"/>
                  <a:pt x="121225" y="74954"/>
                </a:cubicBezTo>
                <a:cubicBezTo>
                  <a:pt x="128307" y="76133"/>
                  <a:pt x="134721" y="80476"/>
                  <a:pt x="141876" y="81072"/>
                </a:cubicBezTo>
                <a:cubicBezTo>
                  <a:pt x="146029" y="81418"/>
                  <a:pt x="149261" y="76918"/>
                  <a:pt x="153348" y="76101"/>
                </a:cubicBezTo>
                <a:cubicBezTo>
                  <a:pt x="157273" y="75317"/>
                  <a:pt x="161200" y="78013"/>
                  <a:pt x="165203" y="78013"/>
                </a:cubicBezTo>
                <a:cubicBezTo>
                  <a:pt x="169808" y="78013"/>
                  <a:pt x="174365" y="76866"/>
                  <a:pt x="178970" y="76866"/>
                </a:cubicBezTo>
                <a:cubicBezTo>
                  <a:pt x="186910" y="76866"/>
                  <a:pt x="195577" y="82709"/>
                  <a:pt x="202680" y="79160"/>
                </a:cubicBezTo>
                <a:cubicBezTo>
                  <a:pt x="203843" y="78579"/>
                  <a:pt x="203008" y="76039"/>
                  <a:pt x="201915" y="75336"/>
                </a:cubicBezTo>
                <a:cubicBezTo>
                  <a:pt x="198507" y="73145"/>
                  <a:pt x="194668" y="71646"/>
                  <a:pt x="190825" y="70365"/>
                </a:cubicBezTo>
                <a:cubicBezTo>
                  <a:pt x="189253" y="69841"/>
                  <a:pt x="185495" y="69935"/>
                  <a:pt x="186236" y="68453"/>
                </a:cubicBezTo>
                <a:cubicBezTo>
                  <a:pt x="188387" y="64150"/>
                  <a:pt x="197305" y="65470"/>
                  <a:pt x="198474" y="60804"/>
                </a:cubicBezTo>
                <a:cubicBezTo>
                  <a:pt x="199141" y="58140"/>
                  <a:pt x="192958" y="54384"/>
                  <a:pt x="195414" y="53156"/>
                </a:cubicBezTo>
                <a:cubicBezTo>
                  <a:pt x="203174" y="49276"/>
                  <a:pt x="198261" y="35660"/>
                  <a:pt x="196562" y="27152"/>
                </a:cubicBezTo>
                <a:cubicBezTo>
                  <a:pt x="194789" y="18273"/>
                  <a:pt x="195797" y="9054"/>
                  <a:pt x="195797" y="0"/>
                </a:cubicBezTo>
              </a:path>
            </a:pathLst>
          </a:custGeom>
          <a:noFill/>
          <a:ln w="28575">
            <a:solidFill>
              <a:srgbClr val="ff0000"/>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cxnSp>
        <p:nvCxnSpPr>
          <p:cNvPr id="254" name="Google Shape;475;p66"/>
          <p:cNvCxnSpPr/>
          <p:nvPr/>
        </p:nvCxnSpPr>
        <p:spPr>
          <a:xfrm>
            <a:off x="6649560" y="707400"/>
            <a:ext cx="439920" cy="360"/>
          </a:xfrm>
          <a:prstGeom prst="straightConnector1">
            <a:avLst/>
          </a:prstGeom>
          <a:ln w="28575">
            <a:solidFill>
              <a:srgbClr val="00ff00"/>
            </a:solidFill>
            <a:round/>
          </a:ln>
        </p:spPr>
      </p:cxnSp>
      <p:sp>
        <p:nvSpPr>
          <p:cNvPr id="255" name="Google Shape;476;p66"/>
          <p:cNvSpPr/>
          <p:nvPr/>
        </p:nvSpPr>
        <p:spPr>
          <a:xfrm>
            <a:off x="7089480" y="535320"/>
            <a:ext cx="1256400" cy="38232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000" spc="-1" strike="noStrike">
                <a:solidFill>
                  <a:srgbClr val="000000"/>
                </a:solidFill>
                <a:latin typeface="Arial"/>
                <a:ea typeface="Arial"/>
              </a:rPr>
              <a:t>Simulated Path</a:t>
            </a:r>
            <a:endParaRPr b="0" lang="en-US" sz="1000" spc="-1" strike="noStrike">
              <a:solidFill>
                <a:srgbClr val="000000"/>
              </a:solidFill>
              <a:latin typeface="Arial"/>
            </a:endParaRPr>
          </a:p>
        </p:txBody>
      </p:sp>
      <p:cxnSp>
        <p:nvCxnSpPr>
          <p:cNvPr id="256" name="Google Shape;477;p66"/>
          <p:cNvCxnSpPr/>
          <p:nvPr/>
        </p:nvCxnSpPr>
        <p:spPr>
          <a:xfrm>
            <a:off x="6658560" y="936360"/>
            <a:ext cx="440280" cy="360"/>
          </a:xfrm>
          <a:prstGeom prst="straightConnector1">
            <a:avLst/>
          </a:prstGeom>
          <a:ln w="28575">
            <a:solidFill>
              <a:srgbClr val="ff0000"/>
            </a:solidFill>
            <a:round/>
          </a:ln>
        </p:spPr>
      </p:cxnSp>
      <p:sp>
        <p:nvSpPr>
          <p:cNvPr id="257" name="Google Shape;478;p66"/>
          <p:cNvSpPr/>
          <p:nvPr/>
        </p:nvSpPr>
        <p:spPr>
          <a:xfrm>
            <a:off x="7098840" y="764280"/>
            <a:ext cx="1256400" cy="38232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000" spc="-1" strike="noStrike">
                <a:solidFill>
                  <a:srgbClr val="000000"/>
                </a:solidFill>
                <a:latin typeface="Arial"/>
                <a:ea typeface="Arial"/>
              </a:rPr>
              <a:t>Actual Path</a:t>
            </a:r>
            <a:endParaRPr b="0" lang="en-US"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PlaceHolder 1"/>
          <p:cNvSpPr>
            <a:spLocks noGrp="1"/>
          </p:cNvSpPr>
          <p:nvPr>
            <p:ph/>
          </p:nvPr>
        </p:nvSpPr>
        <p:spPr>
          <a:xfrm>
            <a:off x="311760" y="693720"/>
            <a:ext cx="8520120" cy="3416040"/>
          </a:xfrm>
          <a:prstGeom prst="rect">
            <a:avLst/>
          </a:prstGeom>
          <a:noFill/>
          <a:ln w="0">
            <a:noFill/>
          </a:ln>
        </p:spPr>
        <p:txBody>
          <a:bodyPr lIns="91440" rIns="91440" tIns="91440" bIns="91440" anchor="t">
            <a:noAutofit/>
          </a:bodyPr>
          <a:p>
            <a:pPr marL="457200" indent="-380880">
              <a:lnSpc>
                <a:spcPct val="115000"/>
              </a:lnSpc>
              <a:buClr>
                <a:srgbClr val="595959"/>
              </a:buClr>
              <a:buFont typeface="Arial"/>
              <a:buChar char="●"/>
            </a:pPr>
            <a:r>
              <a:rPr b="0" lang="en" sz="2400" spc="-1" strike="noStrike">
                <a:solidFill>
                  <a:schemeClr val="dk2"/>
                </a:solidFill>
                <a:latin typeface="Arial"/>
                <a:ea typeface="Arial"/>
              </a:rPr>
              <a:t>Did the drone perform as expected?</a:t>
            </a:r>
            <a:endParaRPr b="0" lang="en-US" sz="2400" spc="-1" strike="noStrike">
              <a:solidFill>
                <a:srgbClr val="000000"/>
              </a:solidFill>
              <a:latin typeface="Arial"/>
            </a:endParaRPr>
          </a:p>
          <a:p>
            <a:pPr marL="457200" indent="-380880">
              <a:lnSpc>
                <a:spcPct val="115000"/>
              </a:lnSpc>
              <a:buClr>
                <a:srgbClr val="595959"/>
              </a:buClr>
              <a:buFont typeface="Arial"/>
              <a:buChar char="●"/>
            </a:pPr>
            <a:r>
              <a:rPr b="0" lang="en" sz="2400" spc="-1" strike="noStrike">
                <a:solidFill>
                  <a:schemeClr val="dk2"/>
                </a:solidFill>
                <a:latin typeface="Arial"/>
                <a:ea typeface="Arial"/>
              </a:rPr>
              <a:t>Where did the actual flight differ from the simulated flight?</a:t>
            </a:r>
            <a:endParaRPr b="0" lang="en-US" sz="2400" spc="-1" strike="noStrike">
              <a:solidFill>
                <a:srgbClr val="000000"/>
              </a:solidFill>
              <a:latin typeface="Arial"/>
            </a:endParaRPr>
          </a:p>
          <a:p>
            <a:pPr lvl="1" marL="914400" indent="-380880">
              <a:lnSpc>
                <a:spcPct val="115000"/>
              </a:lnSpc>
              <a:buClr>
                <a:srgbClr val="595959"/>
              </a:buClr>
              <a:buFont typeface="Arial"/>
              <a:buChar char="○"/>
            </a:pPr>
            <a:r>
              <a:rPr b="0" lang="en" sz="2400" spc="-1" strike="noStrike">
                <a:solidFill>
                  <a:schemeClr val="dk2"/>
                </a:solidFill>
                <a:latin typeface="Arial"/>
                <a:ea typeface="Arial"/>
              </a:rPr>
              <a:t>What are some reasons for these differences?</a:t>
            </a:r>
            <a:endParaRPr b="0" lang="en-US" sz="2400" spc="-1" strike="noStrike">
              <a:solidFill>
                <a:srgbClr val="000000"/>
              </a:solidFill>
              <a:latin typeface="Arial"/>
            </a:endParaRPr>
          </a:p>
          <a:p>
            <a:pPr marL="457200" indent="-380880">
              <a:lnSpc>
                <a:spcPct val="115000"/>
              </a:lnSpc>
              <a:buClr>
                <a:srgbClr val="595959"/>
              </a:buClr>
              <a:buFont typeface="Arial"/>
              <a:buChar char="●"/>
            </a:pPr>
            <a:r>
              <a:rPr b="0" lang="en" sz="2400" spc="-1" strike="noStrike">
                <a:solidFill>
                  <a:schemeClr val="dk2"/>
                </a:solidFill>
                <a:latin typeface="Arial"/>
                <a:ea typeface="Arial"/>
              </a:rPr>
              <a:t>If you flew your flight plan more than once, were there differences in the actual flight using the same program?</a:t>
            </a:r>
            <a:endParaRPr b="0" lang="en-US" sz="2400" spc="-1" strike="noStrike">
              <a:solidFill>
                <a:srgbClr val="000000"/>
              </a:solidFill>
              <a:latin typeface="Arial"/>
            </a:endParaRPr>
          </a:p>
          <a:p>
            <a:pPr lvl="1" marL="914400" indent="-380880">
              <a:lnSpc>
                <a:spcPct val="115000"/>
              </a:lnSpc>
              <a:buClr>
                <a:srgbClr val="595959"/>
              </a:buClr>
              <a:buFont typeface="Arial"/>
              <a:buChar char="○"/>
            </a:pPr>
            <a:r>
              <a:rPr b="0" lang="en" sz="2400" spc="-1" strike="noStrike">
                <a:solidFill>
                  <a:schemeClr val="dk2"/>
                </a:solidFill>
                <a:latin typeface="Arial"/>
                <a:ea typeface="Arial"/>
              </a:rPr>
              <a:t>Why might there be differences?</a:t>
            </a:r>
            <a:endParaRPr b="0" lang="en-US" sz="2400" spc="-1" strike="noStrike">
              <a:solidFill>
                <a:srgbClr val="000000"/>
              </a:solidFill>
              <a:latin typeface="Arial"/>
            </a:endParaRPr>
          </a:p>
          <a:p>
            <a:pPr marL="457200" indent="-380880">
              <a:lnSpc>
                <a:spcPct val="115000"/>
              </a:lnSpc>
              <a:buClr>
                <a:srgbClr val="595959"/>
              </a:buClr>
              <a:buFont typeface="Arial"/>
              <a:buChar char="●"/>
            </a:pPr>
            <a:r>
              <a:rPr b="0" lang="en" sz="2400" spc="-1" strike="noStrike">
                <a:solidFill>
                  <a:schemeClr val="dk2"/>
                </a:solidFill>
                <a:latin typeface="Arial"/>
                <a:ea typeface="Arial"/>
              </a:rPr>
              <a:t>How could the simulation be made more accurate?</a:t>
            </a:r>
            <a:endParaRPr b="0" lang="en-US" sz="2400" spc="-1" strike="noStrike">
              <a:solidFill>
                <a:srgbClr val="000000"/>
              </a:solidFill>
              <a:latin typeface="Arial"/>
            </a:endParaRPr>
          </a:p>
          <a:p>
            <a:pPr marL="457200" indent="-380880">
              <a:lnSpc>
                <a:spcPct val="115000"/>
              </a:lnSpc>
              <a:buClr>
                <a:srgbClr val="595959"/>
              </a:buClr>
              <a:buFont typeface="Arial"/>
              <a:buChar char="●"/>
            </a:pPr>
            <a:r>
              <a:rPr b="0" lang="en" sz="2400" spc="-1" strike="noStrike">
                <a:solidFill>
                  <a:schemeClr val="dk2"/>
                </a:solidFill>
                <a:latin typeface="Arial"/>
                <a:ea typeface="Arial"/>
              </a:rPr>
              <a:t>Could you adjust your program to make your actual flight better match your planned path?</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PlaceHolder 1"/>
          <p:cNvSpPr>
            <a:spLocks noGrp="1"/>
          </p:cNvSpPr>
          <p:nvPr>
            <p:ph type="title"/>
          </p:nvPr>
        </p:nvSpPr>
        <p:spPr>
          <a:xfrm>
            <a:off x="311760" y="744480"/>
            <a:ext cx="8520120" cy="2052360"/>
          </a:xfrm>
          <a:prstGeom prst="rect">
            <a:avLst/>
          </a:prstGeom>
          <a:noFill/>
          <a:ln w="0">
            <a:noFill/>
          </a:ln>
        </p:spPr>
        <p:txBody>
          <a:bodyPr lIns="91440" rIns="91440" tIns="91440" bIns="91440" anchor="b">
            <a:noAutofit/>
          </a:bodyPr>
          <a:p>
            <a:pPr indent="0" algn="ctr">
              <a:lnSpc>
                <a:spcPct val="100000"/>
              </a:lnSpc>
              <a:buNone/>
              <a:tabLst>
                <a:tab algn="l" pos="0"/>
              </a:tabLst>
            </a:pPr>
            <a:r>
              <a:rPr b="0" lang="en" sz="5200" spc="-1" strike="noStrike">
                <a:solidFill>
                  <a:srgbClr val="666666"/>
                </a:solidFill>
                <a:latin typeface="Arial"/>
                <a:ea typeface="Arial"/>
              </a:rPr>
              <a:t>Models</a:t>
            </a:r>
            <a:endParaRPr b="0" lang="en-US" sz="5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PlaceHolder 1"/>
          <p:cNvSpPr>
            <a:spLocks noGrp="1"/>
          </p:cNvSpPr>
          <p:nvPr>
            <p:ph/>
          </p:nvPr>
        </p:nvSpPr>
        <p:spPr>
          <a:xfrm>
            <a:off x="311760" y="693720"/>
            <a:ext cx="8520120" cy="3416040"/>
          </a:xfrm>
          <a:prstGeom prst="rect">
            <a:avLst/>
          </a:prstGeom>
          <a:noFill/>
          <a:ln w="0">
            <a:noFill/>
          </a:ln>
        </p:spPr>
        <p:txBody>
          <a:bodyPr lIns="91440" rIns="91440" tIns="91440" bIns="91440" anchor="t">
            <a:noAutofit/>
          </a:bodyPr>
          <a:p>
            <a:pPr marL="457200" indent="-380880">
              <a:lnSpc>
                <a:spcPct val="115000"/>
              </a:lnSpc>
              <a:buClr>
                <a:srgbClr val="595959"/>
              </a:buClr>
              <a:buFont typeface="Arial"/>
              <a:buChar char="●"/>
            </a:pPr>
            <a:r>
              <a:rPr b="0" lang="en" sz="2400" spc="-1" strike="noStrike">
                <a:solidFill>
                  <a:schemeClr val="dk2"/>
                </a:solidFill>
                <a:latin typeface="Arial"/>
                <a:ea typeface="Arial"/>
              </a:rPr>
              <a:t>Can you think of any simulations or models that are used for natural phenomena?</a:t>
            </a:r>
            <a:endParaRPr b="0" lang="en-US" sz="2400" spc="-1" strike="noStrike">
              <a:solidFill>
                <a:srgbClr val="000000"/>
              </a:solidFill>
              <a:latin typeface="Arial"/>
            </a:endParaRPr>
          </a:p>
          <a:p>
            <a:pPr lvl="1" marL="914400" indent="-380880">
              <a:lnSpc>
                <a:spcPct val="115000"/>
              </a:lnSpc>
              <a:buClr>
                <a:srgbClr val="595959"/>
              </a:buClr>
              <a:buFont typeface="Arial"/>
              <a:buChar char="○"/>
            </a:pPr>
            <a:r>
              <a:rPr b="0" lang="en" sz="2400" spc="-1" strike="noStrike">
                <a:solidFill>
                  <a:schemeClr val="dk2"/>
                </a:solidFill>
                <a:latin typeface="Arial"/>
                <a:ea typeface="Arial"/>
              </a:rPr>
              <a:t>Why might such models be useful?</a:t>
            </a:r>
            <a:endParaRPr b="0" lang="en-US" sz="2400" spc="-1" strike="noStrike">
              <a:solidFill>
                <a:srgbClr val="000000"/>
              </a:solidFill>
              <a:latin typeface="Arial"/>
            </a:endParaRPr>
          </a:p>
          <a:p>
            <a:pPr marL="457200" indent="-380880">
              <a:lnSpc>
                <a:spcPct val="115000"/>
              </a:lnSpc>
              <a:buClr>
                <a:srgbClr val="595959"/>
              </a:buClr>
              <a:buFont typeface="Arial"/>
              <a:buChar char="●"/>
            </a:pPr>
            <a:r>
              <a:rPr b="0" lang="en" sz="2400" spc="-1" strike="noStrike">
                <a:solidFill>
                  <a:schemeClr val="dk2"/>
                </a:solidFill>
                <a:latin typeface="Arial"/>
                <a:ea typeface="Arial"/>
              </a:rPr>
              <a:t>Can you think of any other simulations or models that are used for used for man-made or designed systems?</a:t>
            </a:r>
            <a:endParaRPr b="0" lang="en-US" sz="2400" spc="-1" strike="noStrike">
              <a:solidFill>
                <a:srgbClr val="000000"/>
              </a:solidFill>
              <a:latin typeface="Arial"/>
            </a:endParaRPr>
          </a:p>
          <a:p>
            <a:pPr lvl="1" marL="914400" indent="-380880">
              <a:lnSpc>
                <a:spcPct val="115000"/>
              </a:lnSpc>
              <a:buClr>
                <a:srgbClr val="595959"/>
              </a:buClr>
              <a:buFont typeface="Arial"/>
              <a:buChar char="○"/>
            </a:pPr>
            <a:r>
              <a:rPr b="0" lang="en" sz="2400" spc="-1" strike="noStrike">
                <a:solidFill>
                  <a:schemeClr val="dk2"/>
                </a:solidFill>
                <a:latin typeface="Arial"/>
                <a:ea typeface="Arial"/>
              </a:rPr>
              <a:t>Why might such models be useful?</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261" name="Google Shape;498;p70"/>
          <p:cNvGraphicFramePr/>
          <p:nvPr/>
        </p:nvGraphicFramePr>
        <p:xfrm>
          <a:off x="952560" y="301680"/>
          <a:ext cx="7238520" cy="4547520"/>
        </p:xfrm>
        <a:graphic>
          <a:graphicData uri="http://schemas.openxmlformats.org/drawingml/2006/table">
            <a:tbl>
              <a:tblPr/>
              <a:tblGrid>
                <a:gridCol w="3619440"/>
                <a:gridCol w="3619440"/>
              </a:tblGrid>
              <a:tr h="380880">
                <a:tc>
                  <a:txBody>
                    <a:bodyPr lIns="91080" rIns="91080" tIns="91080" bIns="91080" anchor="t">
                      <a:noAutofit/>
                    </a:bodyPr>
                    <a:p>
                      <a:pPr>
                        <a:lnSpc>
                          <a:spcPct val="100000"/>
                        </a:lnSpc>
                        <a:tabLst>
                          <a:tab algn="l" pos="0"/>
                        </a:tabLst>
                      </a:pPr>
                      <a:r>
                        <a:rPr b="1" lang="en" sz="1200" spc="-1" strike="noStrike">
                          <a:solidFill>
                            <a:srgbClr val="000000"/>
                          </a:solidFill>
                          <a:latin typeface="Arial"/>
                          <a:ea typeface="Arial"/>
                        </a:rPr>
                        <a:t>Word or Term</a:t>
                      </a:r>
                      <a:endParaRPr b="0" lang="en-US" sz="1200" spc="-1" strike="noStrike">
                        <a:solidFill>
                          <a:srgbClr val="000000"/>
                        </a:solidFill>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solidFill>
                      <a:srgbClr val="b7b7b7"/>
                    </a:solidFill>
                  </a:tcPr>
                </a:tc>
                <a:tc>
                  <a:txBody>
                    <a:bodyPr lIns="91080" rIns="91080" tIns="91080" bIns="91080" anchor="t">
                      <a:noAutofit/>
                    </a:bodyPr>
                    <a:p>
                      <a:pPr>
                        <a:lnSpc>
                          <a:spcPct val="100000"/>
                        </a:lnSpc>
                        <a:tabLst>
                          <a:tab algn="l" pos="0"/>
                        </a:tabLst>
                      </a:pPr>
                      <a:r>
                        <a:rPr b="1" lang="en" sz="1200" spc="-1" strike="noStrike">
                          <a:solidFill>
                            <a:srgbClr val="000000"/>
                          </a:solidFill>
                          <a:latin typeface="Arial"/>
                          <a:ea typeface="Arial"/>
                        </a:rPr>
                        <a:t>Definition</a:t>
                      </a:r>
                      <a:endParaRPr b="0" lang="en-US" sz="1200" spc="-1" strike="noStrike">
                        <a:solidFill>
                          <a:srgbClr val="000000"/>
                        </a:solidFill>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solidFill>
                      <a:srgbClr val="b7b7b7"/>
                    </a:solidFill>
                  </a:tcPr>
                </a:tc>
              </a:tr>
              <a:tr h="380880">
                <a:tc>
                  <a:txBody>
                    <a:bodyPr lIns="91080" rIns="91080" tIns="91080" bIns="91080" anchor="t">
                      <a:noAutofit/>
                    </a:bodyPr>
                    <a:p>
                      <a:pPr>
                        <a:lnSpc>
                          <a:spcPct val="100000"/>
                        </a:lnSpc>
                        <a:tabLst>
                          <a:tab algn="l" pos="0"/>
                        </a:tabLst>
                      </a:pPr>
                      <a:r>
                        <a:rPr b="0" lang="en" sz="1200" spc="-1" strike="noStrike">
                          <a:solidFill>
                            <a:srgbClr val="000000"/>
                          </a:solidFill>
                          <a:latin typeface="Arial"/>
                          <a:ea typeface="Arial"/>
                        </a:rPr>
                        <a:t>Computer Program</a:t>
                      </a:r>
                      <a:endParaRPr b="0" lang="en-US" sz="1200" spc="-1" strike="noStrike">
                        <a:solidFill>
                          <a:srgbClr val="000000"/>
                        </a:solidFill>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t">
                      <a:noAutofit/>
                    </a:bodyPr>
                    <a:p>
                      <a:pPr>
                        <a:lnSpc>
                          <a:spcPct val="100000"/>
                        </a:lnSpc>
                        <a:tabLst>
                          <a:tab algn="l" pos="0"/>
                        </a:tabLst>
                      </a:pPr>
                      <a:r>
                        <a:rPr b="0" lang="en" sz="1200" spc="-1" strike="noStrike">
                          <a:solidFill>
                            <a:srgbClr val="000000"/>
                          </a:solidFill>
                          <a:latin typeface="Arial"/>
                          <a:ea typeface="Arial"/>
                        </a:rPr>
                        <a:t>A computer program is a collection of instructions that performs a specific task when executed by a computer.</a:t>
                      </a:r>
                      <a:endParaRPr b="0" lang="en-US" sz="1200" spc="-1" strike="noStrike">
                        <a:solidFill>
                          <a:srgbClr val="000000"/>
                        </a:solidFill>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380880">
                <a:tc>
                  <a:txBody>
                    <a:bodyPr lIns="91080" rIns="91080" tIns="91080" bIns="91080" anchor="t">
                      <a:noAutofit/>
                    </a:bodyPr>
                    <a:p>
                      <a:pPr>
                        <a:lnSpc>
                          <a:spcPct val="100000"/>
                        </a:lnSpc>
                        <a:tabLst>
                          <a:tab algn="l" pos="0"/>
                        </a:tabLst>
                      </a:pPr>
                      <a:r>
                        <a:rPr b="0" lang="en" sz="1200" spc="-1" strike="noStrike">
                          <a:solidFill>
                            <a:srgbClr val="000000"/>
                          </a:solidFill>
                          <a:latin typeface="Arial"/>
                          <a:ea typeface="Arial"/>
                        </a:rPr>
                        <a:t>Computer Programming Language</a:t>
                      </a:r>
                      <a:endParaRPr b="0" lang="en-US" sz="1200" spc="-1" strike="noStrike">
                        <a:solidFill>
                          <a:srgbClr val="000000"/>
                        </a:solidFill>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t">
                      <a:noAutofit/>
                    </a:bodyPr>
                    <a:p>
                      <a:pPr>
                        <a:lnSpc>
                          <a:spcPct val="100000"/>
                        </a:lnSpc>
                        <a:tabLst>
                          <a:tab algn="l" pos="0"/>
                        </a:tabLst>
                      </a:pPr>
                      <a:r>
                        <a:rPr b="0" lang="en" sz="1200" spc="-1" strike="noStrike">
                          <a:solidFill>
                            <a:srgbClr val="000000"/>
                          </a:solidFill>
                          <a:latin typeface="Arial"/>
                          <a:ea typeface="Arial"/>
                        </a:rPr>
                        <a:t>A specific set of instructions that can be used to program a computer. This includes rules for what is correct and how to accomplish tasks.</a:t>
                      </a:r>
                      <a:endParaRPr b="0" lang="en-US" sz="1200" spc="-1" strike="noStrike">
                        <a:solidFill>
                          <a:srgbClr val="000000"/>
                        </a:solidFill>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380880">
                <a:tc>
                  <a:txBody>
                    <a:bodyPr lIns="91080" rIns="91080" tIns="91080" bIns="91080" anchor="t">
                      <a:noAutofit/>
                    </a:bodyPr>
                    <a:p>
                      <a:pPr>
                        <a:lnSpc>
                          <a:spcPct val="100000"/>
                        </a:lnSpc>
                        <a:tabLst>
                          <a:tab algn="l" pos="0"/>
                        </a:tabLst>
                      </a:pPr>
                      <a:r>
                        <a:rPr b="0" lang="en" sz="1200" spc="-1" strike="noStrike">
                          <a:solidFill>
                            <a:srgbClr val="000000"/>
                          </a:solidFill>
                          <a:latin typeface="Arial"/>
                          <a:ea typeface="Arial"/>
                        </a:rPr>
                        <a:t>Python</a:t>
                      </a:r>
                      <a:endParaRPr b="0" lang="en-US" sz="1200" spc="-1" strike="noStrike">
                        <a:solidFill>
                          <a:srgbClr val="000000"/>
                        </a:solidFill>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t">
                      <a:noAutofit/>
                    </a:bodyPr>
                    <a:p>
                      <a:pPr>
                        <a:lnSpc>
                          <a:spcPct val="100000"/>
                        </a:lnSpc>
                        <a:tabLst>
                          <a:tab algn="l" pos="0"/>
                        </a:tabLst>
                      </a:pPr>
                      <a:r>
                        <a:rPr b="0" lang="en" sz="1200" spc="-1" strike="noStrike">
                          <a:solidFill>
                            <a:srgbClr val="000000"/>
                          </a:solidFill>
                          <a:latin typeface="Arial"/>
                          <a:ea typeface="Arial"/>
                        </a:rPr>
                        <a:t>A computer programming language that is easy to learn, but also very powerful.</a:t>
                      </a:r>
                      <a:endParaRPr b="0" lang="en-US" sz="1200" spc="-1" strike="noStrike">
                        <a:solidFill>
                          <a:srgbClr val="000000"/>
                        </a:solidFill>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380880">
                <a:tc>
                  <a:txBody>
                    <a:bodyPr lIns="91080" rIns="91080" tIns="91080" bIns="91080" anchor="t">
                      <a:noAutofit/>
                    </a:bodyPr>
                    <a:p>
                      <a:pPr>
                        <a:lnSpc>
                          <a:spcPct val="100000"/>
                        </a:lnSpc>
                        <a:tabLst>
                          <a:tab algn="l" pos="0"/>
                        </a:tabLst>
                      </a:pPr>
                      <a:r>
                        <a:rPr b="0" lang="en" sz="1200" spc="-1" strike="noStrike">
                          <a:solidFill>
                            <a:srgbClr val="000000"/>
                          </a:solidFill>
                          <a:latin typeface="Arial"/>
                          <a:ea typeface="Arial"/>
                        </a:rPr>
                        <a:t>Computer Software</a:t>
                      </a:r>
                      <a:endParaRPr b="0" lang="en-US" sz="1200" spc="-1" strike="noStrike">
                        <a:solidFill>
                          <a:srgbClr val="000000"/>
                        </a:solidFill>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t">
                      <a:noAutofit/>
                    </a:bodyPr>
                    <a:p>
                      <a:pPr>
                        <a:lnSpc>
                          <a:spcPct val="100000"/>
                        </a:lnSpc>
                        <a:tabLst>
                          <a:tab algn="l" pos="0"/>
                        </a:tabLst>
                      </a:pPr>
                      <a:r>
                        <a:rPr b="0" lang="en" sz="1200" spc="-1" strike="noStrike">
                          <a:solidFill>
                            <a:schemeClr val="dk1"/>
                          </a:solidFill>
                          <a:latin typeface="Arial"/>
                          <a:ea typeface="Arial"/>
                        </a:rPr>
                        <a:t>Computer software is a collection of instructions or programs that performs a specific task when executed by a computer.</a:t>
                      </a:r>
                      <a:endParaRPr b="0" lang="en-US" sz="1200" spc="-1" strike="noStrike">
                        <a:solidFill>
                          <a:srgbClr val="000000"/>
                        </a:solidFill>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380880">
                <a:tc>
                  <a:txBody>
                    <a:bodyPr lIns="91080" rIns="91080" tIns="91080" bIns="91080" anchor="t">
                      <a:noAutofit/>
                    </a:bodyPr>
                    <a:p>
                      <a:pPr>
                        <a:lnSpc>
                          <a:spcPct val="100000"/>
                        </a:lnSpc>
                        <a:tabLst>
                          <a:tab algn="l" pos="0"/>
                        </a:tabLst>
                      </a:pPr>
                      <a:r>
                        <a:rPr b="0" lang="en" sz="1200" spc="-1" strike="noStrike">
                          <a:solidFill>
                            <a:srgbClr val="000000"/>
                          </a:solidFill>
                          <a:latin typeface="Arial"/>
                          <a:ea typeface="Arial"/>
                        </a:rPr>
                        <a:t>API</a:t>
                      </a:r>
                      <a:endParaRPr b="0" lang="en-US" sz="1200" spc="-1" strike="noStrike">
                        <a:solidFill>
                          <a:srgbClr val="000000"/>
                        </a:solidFill>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t">
                      <a:noAutofit/>
                    </a:bodyPr>
                    <a:p>
                      <a:pPr>
                        <a:lnSpc>
                          <a:spcPct val="100000"/>
                        </a:lnSpc>
                        <a:tabLst>
                          <a:tab algn="l" pos="0"/>
                        </a:tabLst>
                      </a:pPr>
                      <a:r>
                        <a:rPr b="0" lang="en" sz="1200" spc="-1" strike="noStrike">
                          <a:solidFill>
                            <a:srgbClr val="000000"/>
                          </a:solidFill>
                          <a:latin typeface="Arial"/>
                          <a:ea typeface="Arial"/>
                        </a:rPr>
                        <a:t>A application programming interface is a program that translates instructions from a programming language to another system to make controlling a system easier.</a:t>
                      </a:r>
                      <a:endParaRPr b="0" lang="en-US" sz="1200" spc="-1" strike="noStrike">
                        <a:solidFill>
                          <a:srgbClr val="000000"/>
                        </a:solidFill>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380880">
                <a:tc>
                  <a:txBody>
                    <a:bodyPr lIns="91080" rIns="91080" tIns="91080" bIns="91080" anchor="t">
                      <a:noAutofit/>
                    </a:bodyPr>
                    <a:p>
                      <a:pPr>
                        <a:lnSpc>
                          <a:spcPct val="100000"/>
                        </a:lnSpc>
                        <a:tabLst>
                          <a:tab algn="l" pos="0"/>
                        </a:tabLst>
                      </a:pPr>
                      <a:r>
                        <a:rPr b="0" lang="en" sz="1200" spc="-1" strike="noStrike">
                          <a:solidFill>
                            <a:srgbClr val="000000"/>
                          </a:solidFill>
                          <a:latin typeface="Arial"/>
                          <a:ea typeface="Arial"/>
                        </a:rPr>
                        <a:t>Computer Simulation</a:t>
                      </a:r>
                      <a:endParaRPr b="0" lang="en-US" sz="1200" spc="-1" strike="noStrike">
                        <a:solidFill>
                          <a:srgbClr val="000000"/>
                        </a:solidFill>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t">
                      <a:noAutofit/>
                    </a:bodyPr>
                    <a:p>
                      <a:pPr>
                        <a:lnSpc>
                          <a:spcPct val="100000"/>
                        </a:lnSpc>
                        <a:tabLst>
                          <a:tab algn="l" pos="0"/>
                        </a:tabLst>
                      </a:pPr>
                      <a:r>
                        <a:rPr b="0" lang="en" sz="1200" spc="-1" strike="noStrike">
                          <a:solidFill>
                            <a:srgbClr val="000000"/>
                          </a:solidFill>
                          <a:latin typeface="Arial"/>
                          <a:ea typeface="Arial"/>
                        </a:rPr>
                        <a:t>A computer program that acts like a real device to test programs to see how they work in a safe environment.</a:t>
                      </a:r>
                      <a:endParaRPr b="0" lang="en-US" sz="1200" spc="-1" strike="noStrike">
                        <a:solidFill>
                          <a:srgbClr val="000000"/>
                        </a:solidFill>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bl>
          </a:graphicData>
        </a:graphic>
      </p:graphicFrame>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6" name="Google Shape;85;p18" descr=""/>
          <p:cNvPicPr/>
          <p:nvPr/>
        </p:nvPicPr>
        <p:blipFill>
          <a:blip r:embed="rId1"/>
          <a:stretch/>
        </p:blipFill>
        <p:spPr>
          <a:xfrm>
            <a:off x="6123960" y="151560"/>
            <a:ext cx="1958400" cy="661320"/>
          </a:xfrm>
          <a:prstGeom prst="rect">
            <a:avLst/>
          </a:prstGeom>
          <a:ln w="0">
            <a:noFill/>
          </a:ln>
        </p:spPr>
      </p:pic>
      <p:sp>
        <p:nvSpPr>
          <p:cNvPr id="57" name="PlaceHolder 1"/>
          <p:cNvSpPr>
            <a:spLocks noGrp="1"/>
          </p:cNvSpPr>
          <p:nvPr>
            <p:ph/>
          </p:nvPr>
        </p:nvSpPr>
        <p:spPr>
          <a:xfrm>
            <a:off x="322200" y="1666440"/>
            <a:ext cx="7896600" cy="2446920"/>
          </a:xfrm>
          <a:prstGeom prst="rect">
            <a:avLst/>
          </a:prstGeom>
          <a:noFill/>
          <a:ln w="0">
            <a:noFill/>
          </a:ln>
        </p:spPr>
        <p:txBody>
          <a:bodyPr lIns="91440" rIns="91440" tIns="91440" bIns="91440" anchor="t">
            <a:noAutofit/>
          </a:bodyPr>
          <a:p>
            <a:pPr indent="0">
              <a:lnSpc>
                <a:spcPct val="115000"/>
              </a:lnSpc>
              <a:spcAft>
                <a:spcPts val="1599"/>
              </a:spcAft>
              <a:buNone/>
              <a:tabLst>
                <a:tab algn="l" pos="0"/>
              </a:tabLst>
            </a:pPr>
            <a:r>
              <a:rPr b="0" lang="en" sz="3000" spc="-1" strike="noStrike">
                <a:solidFill>
                  <a:schemeClr val="dk2"/>
                </a:solidFill>
                <a:latin typeface="Arial"/>
                <a:ea typeface="Arial"/>
              </a:rPr>
              <a:t>If you know the Python Programming language, you can write programs for hundreds of different devices like those on the next page which all have Python APIs.</a:t>
            </a:r>
            <a:endParaRPr b="0" lang="en-US" sz="3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8" name="Google Shape;91;p19" descr=""/>
          <p:cNvPicPr/>
          <p:nvPr/>
        </p:nvPicPr>
        <p:blipFill>
          <a:blip r:embed="rId1"/>
          <a:srcRect l="24708" t="29425" r="20546" b="8714"/>
          <a:stretch/>
        </p:blipFill>
        <p:spPr>
          <a:xfrm>
            <a:off x="708840" y="277920"/>
            <a:ext cx="1521720" cy="1301400"/>
          </a:xfrm>
          <a:prstGeom prst="rect">
            <a:avLst/>
          </a:prstGeom>
          <a:ln w="0">
            <a:noFill/>
          </a:ln>
        </p:spPr>
      </p:pic>
      <p:pic>
        <p:nvPicPr>
          <p:cNvPr id="59" name="Google Shape;92;p19" descr=""/>
          <p:cNvPicPr/>
          <p:nvPr/>
        </p:nvPicPr>
        <p:blipFill>
          <a:blip r:embed="rId2"/>
          <a:stretch/>
        </p:blipFill>
        <p:spPr>
          <a:xfrm>
            <a:off x="7030440" y="340920"/>
            <a:ext cx="1301400" cy="1301400"/>
          </a:xfrm>
          <a:prstGeom prst="rect">
            <a:avLst/>
          </a:prstGeom>
          <a:ln w="0">
            <a:noFill/>
          </a:ln>
        </p:spPr>
      </p:pic>
      <p:pic>
        <p:nvPicPr>
          <p:cNvPr id="60" name="Google Shape;93;p19" descr=""/>
          <p:cNvPicPr/>
          <p:nvPr/>
        </p:nvPicPr>
        <p:blipFill>
          <a:blip r:embed="rId3"/>
          <a:stretch/>
        </p:blipFill>
        <p:spPr>
          <a:xfrm>
            <a:off x="332280" y="3390480"/>
            <a:ext cx="2662920" cy="1224720"/>
          </a:xfrm>
          <a:prstGeom prst="rect">
            <a:avLst/>
          </a:prstGeom>
          <a:ln w="0">
            <a:noFill/>
          </a:ln>
        </p:spPr>
      </p:pic>
      <p:pic>
        <p:nvPicPr>
          <p:cNvPr id="61" name="Google Shape;94;p19" descr=""/>
          <p:cNvPicPr/>
          <p:nvPr/>
        </p:nvPicPr>
        <p:blipFill>
          <a:blip r:embed="rId4"/>
          <a:stretch/>
        </p:blipFill>
        <p:spPr>
          <a:xfrm>
            <a:off x="7030440" y="2624400"/>
            <a:ext cx="1011600" cy="1898280"/>
          </a:xfrm>
          <a:prstGeom prst="rect">
            <a:avLst/>
          </a:prstGeom>
          <a:ln w="0">
            <a:noFill/>
          </a:ln>
        </p:spPr>
      </p:pic>
      <p:pic>
        <p:nvPicPr>
          <p:cNvPr id="62" name="Google Shape;95;p19" descr=""/>
          <p:cNvPicPr/>
          <p:nvPr/>
        </p:nvPicPr>
        <p:blipFill>
          <a:blip r:embed="rId5"/>
          <a:stretch/>
        </p:blipFill>
        <p:spPr>
          <a:xfrm>
            <a:off x="1697760" y="2090520"/>
            <a:ext cx="1644120" cy="1067040"/>
          </a:xfrm>
          <a:prstGeom prst="rect">
            <a:avLst/>
          </a:prstGeom>
          <a:ln w="0">
            <a:noFill/>
          </a:ln>
        </p:spPr>
      </p:pic>
      <p:pic>
        <p:nvPicPr>
          <p:cNvPr id="63" name="Google Shape;96;p19" descr=""/>
          <p:cNvPicPr/>
          <p:nvPr/>
        </p:nvPicPr>
        <p:blipFill>
          <a:blip r:embed="rId6"/>
          <a:stretch/>
        </p:blipFill>
        <p:spPr>
          <a:xfrm>
            <a:off x="4181760" y="3552840"/>
            <a:ext cx="1953360" cy="1448280"/>
          </a:xfrm>
          <a:prstGeom prst="rect">
            <a:avLst/>
          </a:prstGeom>
          <a:ln w="0">
            <a:noFill/>
          </a:ln>
        </p:spPr>
      </p:pic>
      <p:pic>
        <p:nvPicPr>
          <p:cNvPr id="64" name="Google Shape;97;p19" descr=""/>
          <p:cNvPicPr/>
          <p:nvPr/>
        </p:nvPicPr>
        <p:blipFill>
          <a:blip r:embed="rId7"/>
          <a:stretch/>
        </p:blipFill>
        <p:spPr>
          <a:xfrm>
            <a:off x="4456440" y="842760"/>
            <a:ext cx="1953360" cy="1781280"/>
          </a:xfrm>
          <a:prstGeom prst="rect">
            <a:avLst/>
          </a:prstGeom>
          <a:ln w="0">
            <a:noFill/>
          </a:ln>
        </p:spPr>
      </p:pic>
      <p:pic>
        <p:nvPicPr>
          <p:cNvPr id="65" name="Google Shape;98;p19" descr=""/>
          <p:cNvPicPr/>
          <p:nvPr/>
        </p:nvPicPr>
        <p:blipFill>
          <a:blip r:embed="rId8"/>
          <a:stretch/>
        </p:blipFill>
        <p:spPr>
          <a:xfrm>
            <a:off x="3118320" y="457920"/>
            <a:ext cx="1181880" cy="106704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6" name="Google Shape;103;p20" descr=""/>
          <p:cNvPicPr/>
          <p:nvPr/>
        </p:nvPicPr>
        <p:blipFill>
          <a:blip r:embed="rId1"/>
          <a:stretch/>
        </p:blipFill>
        <p:spPr>
          <a:xfrm>
            <a:off x="6123960" y="151560"/>
            <a:ext cx="1958400" cy="661320"/>
          </a:xfrm>
          <a:prstGeom prst="rect">
            <a:avLst/>
          </a:prstGeom>
          <a:ln w="0">
            <a:noFill/>
          </a:ln>
        </p:spPr>
      </p:pic>
      <p:sp>
        <p:nvSpPr>
          <p:cNvPr id="67" name="PlaceHolder 1"/>
          <p:cNvSpPr>
            <a:spLocks noGrp="1"/>
          </p:cNvSpPr>
          <p:nvPr>
            <p:ph/>
          </p:nvPr>
        </p:nvSpPr>
        <p:spPr>
          <a:xfrm>
            <a:off x="385200" y="994680"/>
            <a:ext cx="8116920" cy="3706920"/>
          </a:xfrm>
          <a:prstGeom prst="rect">
            <a:avLst/>
          </a:prstGeom>
          <a:noFill/>
          <a:ln w="0">
            <a:noFill/>
          </a:ln>
        </p:spPr>
        <p:txBody>
          <a:bodyPr lIns="91440" rIns="91440" tIns="91440" bIns="91440" anchor="t">
            <a:noAutofit/>
          </a:bodyPr>
          <a:p>
            <a:pPr indent="0">
              <a:lnSpc>
                <a:spcPct val="115000"/>
              </a:lnSpc>
              <a:spcAft>
                <a:spcPts val="1599"/>
              </a:spcAft>
              <a:buNone/>
              <a:tabLst>
                <a:tab algn="l" pos="0"/>
              </a:tabLst>
            </a:pPr>
            <a:r>
              <a:rPr b="0" lang="en" sz="3000" spc="-1" strike="noStrike">
                <a:solidFill>
                  <a:schemeClr val="dk2"/>
                </a:solidFill>
                <a:latin typeface="Arial"/>
                <a:ea typeface="Arial"/>
              </a:rPr>
              <a:t>Pretend you are building a new drone that takes pictures of crops growing in fields. How could you make the drone fly the same route every day at the same time?</a:t>
            </a:r>
            <a:endParaRPr b="0" lang="en-US" sz="3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68" name="Google Shape;109;p21"/>
          <p:cNvGrpSpPr/>
          <p:nvPr/>
        </p:nvGrpSpPr>
        <p:grpSpPr>
          <a:xfrm>
            <a:off x="2393280" y="1005120"/>
            <a:ext cx="1794600" cy="2760120"/>
            <a:chOff x="2393280" y="1005120"/>
            <a:chExt cx="1794600" cy="2760120"/>
          </a:xfrm>
        </p:grpSpPr>
        <p:sp>
          <p:nvSpPr>
            <p:cNvPr id="69" name="Google Shape;110;p21"/>
            <p:cNvSpPr/>
            <p:nvPr/>
          </p:nvSpPr>
          <p:spPr>
            <a:xfrm>
              <a:off x="2393280" y="2059920"/>
              <a:ext cx="1794600" cy="650520"/>
            </a:xfrm>
            <a:prstGeom prst="rect">
              <a:avLst/>
            </a:prstGeom>
            <a:solidFill>
              <a:schemeClr val="lt2"/>
            </a:solidFill>
            <a:ln w="9525">
              <a:solidFill>
                <a:srgbClr val="595959"/>
              </a:solidFill>
              <a:round/>
            </a:ln>
          </p:spPr>
          <p:style>
            <a:lnRef idx="0"/>
            <a:fillRef idx="0"/>
            <a:effectRef idx="0"/>
            <a:fontRef idx="minor"/>
          </p:style>
          <p:txBody>
            <a:bodyPr tIns="91440" bIns="91440" anchor="ctr">
              <a:noAutofit/>
            </a:bodyPr>
            <a:p>
              <a:pPr algn="ctr">
                <a:lnSpc>
                  <a:spcPct val="100000"/>
                </a:lnSpc>
                <a:tabLst>
                  <a:tab algn="l" pos="0"/>
                </a:tabLst>
              </a:pPr>
              <a:r>
                <a:rPr b="1" lang="en" sz="1400" spc="-1" strike="noStrike">
                  <a:solidFill>
                    <a:srgbClr val="666666"/>
                  </a:solidFill>
                  <a:latin typeface="Arial"/>
                  <a:ea typeface="Arial"/>
                </a:rPr>
                <a:t>API</a:t>
              </a:r>
              <a:endParaRPr b="0" lang="en-US" sz="1400" spc="-1" strike="noStrike">
                <a:solidFill>
                  <a:srgbClr val="000000"/>
                </a:solidFill>
                <a:latin typeface="Arial"/>
              </a:endParaRPr>
            </a:p>
          </p:txBody>
        </p:sp>
        <p:sp>
          <p:nvSpPr>
            <p:cNvPr id="70" name="Google Shape;111;p21"/>
            <p:cNvSpPr/>
            <p:nvPr/>
          </p:nvSpPr>
          <p:spPr>
            <a:xfrm>
              <a:off x="2393280" y="1005120"/>
              <a:ext cx="1794600" cy="650520"/>
            </a:xfrm>
            <a:prstGeom prst="rect">
              <a:avLst/>
            </a:prstGeom>
            <a:solidFill>
              <a:schemeClr val="lt2"/>
            </a:solidFill>
            <a:ln w="9525">
              <a:solidFill>
                <a:srgbClr val="595959"/>
              </a:solidFill>
              <a:round/>
            </a:ln>
          </p:spPr>
          <p:style>
            <a:lnRef idx="0"/>
            <a:fillRef idx="0"/>
            <a:effectRef idx="0"/>
            <a:fontRef idx="minor"/>
          </p:style>
          <p:txBody>
            <a:bodyPr tIns="91440" bIns="91440" anchor="ctr">
              <a:noAutofit/>
            </a:bodyPr>
            <a:p>
              <a:pPr algn="ctr">
                <a:lnSpc>
                  <a:spcPct val="100000"/>
                </a:lnSpc>
                <a:tabLst>
                  <a:tab algn="l" pos="0"/>
                </a:tabLst>
              </a:pPr>
              <a:r>
                <a:rPr b="1" lang="en" sz="1400" spc="-1" strike="noStrike">
                  <a:solidFill>
                    <a:srgbClr val="666666"/>
                  </a:solidFill>
                  <a:latin typeface="Arial"/>
                  <a:ea typeface="Arial"/>
                </a:rPr>
                <a:t>Python Program</a:t>
              </a:r>
              <a:endParaRPr b="0" lang="en-US" sz="1400" spc="-1" strike="noStrike">
                <a:solidFill>
                  <a:srgbClr val="000000"/>
                </a:solidFill>
                <a:latin typeface="Arial"/>
              </a:endParaRPr>
            </a:p>
          </p:txBody>
        </p:sp>
        <p:sp>
          <p:nvSpPr>
            <p:cNvPr id="71" name="Google Shape;112;p21"/>
            <p:cNvSpPr/>
            <p:nvPr/>
          </p:nvSpPr>
          <p:spPr>
            <a:xfrm>
              <a:off x="2393280" y="3114720"/>
              <a:ext cx="1794600" cy="650520"/>
            </a:xfrm>
            <a:prstGeom prst="rect">
              <a:avLst/>
            </a:prstGeom>
            <a:solidFill>
              <a:schemeClr val="lt2"/>
            </a:solidFill>
            <a:ln w="9525">
              <a:solidFill>
                <a:srgbClr val="595959"/>
              </a:solidFill>
              <a:round/>
            </a:ln>
          </p:spPr>
          <p:style>
            <a:lnRef idx="0"/>
            <a:fillRef idx="0"/>
            <a:effectRef idx="0"/>
            <a:fontRef idx="minor"/>
          </p:style>
          <p:txBody>
            <a:bodyPr tIns="91440" bIns="91440" anchor="ctr">
              <a:noAutofit/>
            </a:bodyPr>
            <a:p>
              <a:pPr algn="ctr">
                <a:lnSpc>
                  <a:spcPct val="100000"/>
                </a:lnSpc>
                <a:tabLst>
                  <a:tab algn="l" pos="0"/>
                </a:tabLst>
              </a:pPr>
              <a:r>
                <a:rPr b="1" lang="en" sz="1400" spc="-1" strike="noStrike">
                  <a:solidFill>
                    <a:srgbClr val="666666"/>
                  </a:solidFill>
                  <a:latin typeface="Arial"/>
                  <a:ea typeface="Arial"/>
                </a:rPr>
                <a:t>Device</a:t>
              </a:r>
              <a:endParaRPr b="0" lang="en-US" sz="1400" spc="-1" strike="noStrike">
                <a:solidFill>
                  <a:srgbClr val="000000"/>
                </a:solidFill>
                <a:latin typeface="Arial"/>
              </a:endParaRPr>
            </a:p>
          </p:txBody>
        </p:sp>
        <p:cxnSp>
          <p:nvCxnSpPr>
            <p:cNvPr id="72" name="Google Shape;113;p21"/>
            <p:cNvCxnSpPr>
              <a:stCxn id="70" idx="2"/>
              <a:endCxn id="69" idx="0"/>
            </p:cNvCxnSpPr>
            <p:nvPr/>
          </p:nvCxnSpPr>
          <p:spPr>
            <a:xfrm>
              <a:off x="3290400" y="1655640"/>
              <a:ext cx="360" cy="404640"/>
            </a:xfrm>
            <a:prstGeom prst="straightConnector1">
              <a:avLst/>
            </a:prstGeom>
            <a:ln w="9525">
              <a:solidFill>
                <a:srgbClr val="595959"/>
              </a:solidFill>
              <a:round/>
              <a:tailEnd len="med" type="triangle" w="med"/>
            </a:ln>
          </p:spPr>
        </p:cxnSp>
        <p:cxnSp>
          <p:nvCxnSpPr>
            <p:cNvPr id="73" name="Google Shape;114;p21"/>
            <p:cNvCxnSpPr/>
            <p:nvPr/>
          </p:nvCxnSpPr>
          <p:spPr>
            <a:xfrm>
              <a:off x="3290400" y="2710440"/>
              <a:ext cx="360" cy="404280"/>
            </a:xfrm>
            <a:prstGeom prst="straightConnector1">
              <a:avLst/>
            </a:prstGeom>
            <a:ln w="9525">
              <a:solidFill>
                <a:srgbClr val="595959"/>
              </a:solidFill>
              <a:round/>
              <a:tailEnd len="med" type="triangle" w="med"/>
            </a:ln>
          </p:spPr>
        </p:cxnSp>
      </p:grpSp>
      <p:sp>
        <p:nvSpPr>
          <p:cNvPr id="74" name="Google Shape;115;p21"/>
          <p:cNvSpPr/>
          <p:nvPr/>
        </p:nvSpPr>
        <p:spPr>
          <a:xfrm>
            <a:off x="4905720" y="942120"/>
            <a:ext cx="2008080" cy="276012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400" spc="-1" strike="noStrike">
                <a:solidFill>
                  <a:srgbClr val="666666"/>
                </a:solidFill>
                <a:latin typeface="Arial"/>
                <a:ea typeface="Arial"/>
              </a:rPr>
              <a:t>“</a:t>
            </a:r>
            <a:r>
              <a:rPr b="0" lang="en" sz="1400" spc="-1" strike="noStrike">
                <a:solidFill>
                  <a:srgbClr val="666666"/>
                </a:solidFill>
                <a:latin typeface="Arial"/>
                <a:ea typeface="Arial"/>
              </a:rPr>
              <a:t>API, tell the drone to fly forward”</a:t>
            </a: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p>
            <a:pPr>
              <a:lnSpc>
                <a:spcPct val="100000"/>
              </a:lnSpc>
              <a:tabLst>
                <a:tab algn="l" pos="0"/>
              </a:tabLst>
            </a:pPr>
            <a:r>
              <a:rPr b="0" lang="en" sz="1400" spc="-1" strike="noStrike">
                <a:solidFill>
                  <a:srgbClr val="666666"/>
                </a:solidFill>
                <a:latin typeface="Arial"/>
                <a:ea typeface="Arial"/>
              </a:rPr>
              <a:t>“</a:t>
            </a:r>
            <a:r>
              <a:rPr b="0" lang="en" sz="1400" spc="-1" strike="noStrike">
                <a:solidFill>
                  <a:srgbClr val="666666"/>
                </a:solidFill>
                <a:latin typeface="Arial"/>
                <a:ea typeface="Arial"/>
              </a:rPr>
              <a:t>OK, I’ll send your command to the drone”</a:t>
            </a: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p>
            <a:pPr>
              <a:lnSpc>
                <a:spcPct val="100000"/>
              </a:lnSpc>
              <a:tabLst>
                <a:tab algn="l" pos="0"/>
              </a:tabLst>
            </a:pPr>
            <a:r>
              <a:rPr b="0" lang="en" sz="1400" spc="-1" strike="noStrike">
                <a:solidFill>
                  <a:srgbClr val="666666"/>
                </a:solidFill>
                <a:latin typeface="Arial"/>
                <a:ea typeface="Arial"/>
              </a:rPr>
              <a:t>“</a:t>
            </a:r>
            <a:r>
              <a:rPr b="0" lang="en" sz="1400" spc="-1" strike="noStrike">
                <a:solidFill>
                  <a:srgbClr val="666666"/>
                </a:solidFill>
                <a:latin typeface="Arial"/>
                <a:ea typeface="Arial"/>
              </a:rPr>
              <a:t>OK, API, I will fly forward”</a:t>
            </a: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10</TotalTime>
  <Application>LibreOffice/7.6.4.1$Windows_X86_64 LibreOffice_project/e19e193f88cd6c0525a17fb7a176ed8e6a3e2aa1</Application>
  <AppVersion>15.0000</AppVersion>
  <Words>1812</Words>
  <Paragraphs>188</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Collin Sellman</dc:creator>
  <dc:description/>
  <dc:language>en-US</dc:language>
  <cp:lastModifiedBy/>
  <dcterms:modified xsi:type="dcterms:W3CDTF">2023-12-22T00:29:17Z</dcterms:modified>
  <cp:revision>5</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58</vt:i4>
  </property>
  <property fmtid="{D5CDD505-2E9C-101B-9397-08002B2CF9AE}" pid="3" name="PresentationFormat">
    <vt:lpwstr>On-screen Show (16:9)</vt:lpwstr>
  </property>
  <property fmtid="{D5CDD505-2E9C-101B-9397-08002B2CF9AE}" pid="4" name="Slides">
    <vt:i4>58</vt:i4>
  </property>
</Properties>
</file>